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Bakbak One"/>
      <p:regular r:id="rId23"/>
    </p:embeddedFont>
    <p:embeddedFont>
      <p:font typeface="Cabin"/>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PiSjFaVanBj5X92ehRer63j3f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bin-regular.fntdata"/><Relationship Id="rId23" Type="http://schemas.openxmlformats.org/officeDocument/2006/relationships/font" Target="fonts/Bakbak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bin-italic.fntdata"/><Relationship Id="rId25" Type="http://schemas.openxmlformats.org/officeDocument/2006/relationships/font" Target="fonts/Cabin-bold.fntdata"/><Relationship Id="rId28" Type="http://customschemas.google.com/relationships/presentationmetadata" Target="metadata"/><Relationship Id="rId27" Type="http://schemas.openxmlformats.org/officeDocument/2006/relationships/font" Target="fonts/Cabin-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rajeeb\Downloads\Zomato_Data_Rajee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FFC000"/>
              </a:solidFill>
              <a:ln w="19050">
                <a:noFill/>
              </a:ln>
              <a:effectLst/>
            </c:spPr>
            <c:extLst>
              <c:ext xmlns:c16="http://schemas.microsoft.com/office/drawing/2014/chart" uri="{C3380CC4-5D6E-409C-BE32-E72D297353CC}">
                <c16:uniqueId val="{00000001-3F50-4D74-B740-81DC2A7C0101}"/>
              </c:ext>
            </c:extLst>
          </c:dPt>
          <c:dPt>
            <c:idx val="1"/>
            <c:bubble3D val="0"/>
            <c:spPr>
              <a:solidFill>
                <a:srgbClr val="00B050"/>
              </a:solidFill>
              <a:ln w="19050">
                <a:noFill/>
              </a:ln>
              <a:effectLst/>
            </c:spPr>
            <c:extLst>
              <c:ext xmlns:c16="http://schemas.microsoft.com/office/drawing/2014/chart" uri="{C3380CC4-5D6E-409C-BE32-E72D297353CC}">
                <c16:uniqueId val="{00000003-3F50-4D74-B740-81DC2A7C0101}"/>
              </c:ext>
            </c:extLst>
          </c:dPt>
          <c:dPt>
            <c:idx val="2"/>
            <c:bubble3D val="0"/>
            <c:spPr>
              <a:solidFill>
                <a:srgbClr val="0070C0"/>
              </a:solidFill>
              <a:ln w="19050">
                <a:noFill/>
              </a:ln>
              <a:effectLst/>
            </c:spPr>
            <c:extLst>
              <c:ext xmlns:c16="http://schemas.microsoft.com/office/drawing/2014/chart" uri="{C3380CC4-5D6E-409C-BE32-E72D297353CC}">
                <c16:uniqueId val="{00000005-3F50-4D74-B740-81DC2A7C0101}"/>
              </c:ext>
            </c:extLst>
          </c:dPt>
          <c:dPt>
            <c:idx val="3"/>
            <c:bubble3D val="0"/>
            <c:spPr>
              <a:solidFill>
                <a:srgbClr val="FF0000"/>
              </a:solidFill>
              <a:ln w="19050">
                <a:noFill/>
              </a:ln>
              <a:effectLst/>
            </c:spPr>
            <c:extLst>
              <c:ext xmlns:c16="http://schemas.microsoft.com/office/drawing/2014/chart" uri="{C3380CC4-5D6E-409C-BE32-E72D297353CC}">
                <c16:uniqueId val="{00000007-3F50-4D74-B740-81DC2A7C0101}"/>
              </c:ext>
            </c:extLst>
          </c:dPt>
          <c:dLbls>
            <c:dLbl>
              <c:idx val="0"/>
              <c:layout>
                <c:manualLayout>
                  <c:x val="6.2178657327746634E-3"/>
                  <c:y val="-1.511084698282874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560758738766642"/>
                      <c:h val="6.4571655489780472E-2"/>
                    </c:manualLayout>
                  </c15:layout>
                </c:ext>
                <c:ext xmlns:c16="http://schemas.microsoft.com/office/drawing/2014/chart" uri="{C3380CC4-5D6E-409C-BE32-E72D297353CC}">
                  <c16:uniqueId val="{00000001-3F50-4D74-B740-81DC2A7C0101}"/>
                </c:ext>
              </c:extLst>
            </c:dLbl>
            <c:dLbl>
              <c:idx val="1"/>
              <c:layout>
                <c:manualLayout>
                  <c:x val="1.5918853893263241E-2"/>
                  <c:y val="-3.11934966462525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50-4D74-B740-81DC2A7C0101}"/>
                </c:ext>
              </c:extLst>
            </c:dLbl>
            <c:dLbl>
              <c:idx val="2"/>
              <c:layout>
                <c:manualLayout>
                  <c:x val="0.49516953887513698"/>
                  <c:y val="-0.157339876257816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867153121040034"/>
                      <c:h val="8.4411330841972929E-2"/>
                    </c:manualLayout>
                  </c15:layout>
                </c:ext>
                <c:ext xmlns:c16="http://schemas.microsoft.com/office/drawing/2014/chart" uri="{C3380CC4-5D6E-409C-BE32-E72D297353CC}">
                  <c16:uniqueId val="{00000005-3F50-4D74-B740-81DC2A7C0101}"/>
                </c:ext>
              </c:extLst>
            </c:dLbl>
            <c:dLbl>
              <c:idx val="3"/>
              <c:layout>
                <c:manualLayout>
                  <c:x val="1.876654040414839E-2"/>
                  <c:y val="-2.284894758774089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474108197879918"/>
                      <c:h val="7.9507273567601691E-2"/>
                    </c:manualLayout>
                  </c15:layout>
                </c:ext>
                <c:ext xmlns:c16="http://schemas.microsoft.com/office/drawing/2014/chart" uri="{C3380CC4-5D6E-409C-BE32-E72D297353CC}">
                  <c16:uniqueId val="{00000007-3F50-4D74-B740-81DC2A7C01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bg1"/>
                  </a:solidFill>
                  <a:round/>
                </a:ln>
                <a:effectLst/>
              </c:spPr>
            </c:leaderLines>
            <c:extLst>
              <c:ext xmlns:c15="http://schemas.microsoft.com/office/drawing/2012/chart" uri="{CE6537A1-D6FC-4f65-9D91-7224C49458BB}"/>
            </c:extLst>
          </c:dLbls>
          <c:cat>
            <c:strRef>
              <c:f>'4. New Opening State &amp; Cities'!$M$3:$M$6</c:f>
              <c:strCache>
                <c:ptCount val="4"/>
                <c:pt idx="0">
                  <c:v>Australia </c:v>
                </c:pt>
                <c:pt idx="1">
                  <c:v>Canada</c:v>
                </c:pt>
                <c:pt idx="2">
                  <c:v>Singapore</c:v>
                </c:pt>
                <c:pt idx="3">
                  <c:v>Sri Lanka</c:v>
                </c:pt>
              </c:strCache>
            </c:strRef>
          </c:cat>
          <c:val>
            <c:numRef>
              <c:f>'4. New Opening State &amp; Cities'!$N$3:$N$6</c:f>
              <c:numCache>
                <c:formatCode>"₹"\ #,##0</c:formatCode>
                <c:ptCount val="4"/>
                <c:pt idx="0">
                  <c:v>31362.280000000006</c:v>
                </c:pt>
                <c:pt idx="1">
                  <c:v>8921.85</c:v>
                </c:pt>
                <c:pt idx="2">
                  <c:v>191572.5</c:v>
                </c:pt>
                <c:pt idx="3">
                  <c:v>12825</c:v>
                </c:pt>
              </c:numCache>
            </c:numRef>
          </c:val>
          <c:extLst>
            <c:ext xmlns:c16="http://schemas.microsoft.com/office/drawing/2014/chart" uri="{C3380CC4-5D6E-409C-BE32-E72D297353CC}">
              <c16:uniqueId val="{00000008-3F50-4D74-B740-81DC2A7C010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9.0428333187044657E-2"/>
          <c:y val="0.7943367415756406"/>
          <c:w val="0.83022685068058644"/>
          <c:h val="0.160809499821664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lumMod val="10000"/>
        <a:lumOff val="90000"/>
      </a:schemeClr>
    </a:solidFill>
    <a:ln w="9525" cap="flat" cmpd="sng" algn="ctr">
      <a:noFill/>
      <a:round/>
    </a:ln>
    <a:effectLst>
      <a:innerShdw blurRad="63500" dist="50800" dir="16200000">
        <a:prstClr val="black">
          <a:alpha val="50000"/>
        </a:prstClr>
      </a:inn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Droplets-HD-Title-R1d.png" id="13" name="Google Shape;13;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Google Shape;14;p20"/>
          <p:cNvSpPr txBox="1"/>
          <p:nvPr>
            <p:ph type="ctrTitle"/>
          </p:nvPr>
        </p:nvSpPr>
        <p:spPr>
          <a:xfrm>
            <a:off x="1313259" y="975589"/>
            <a:ext cx="6517482" cy="18819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 type="subTitle"/>
          </p:nvPr>
        </p:nvSpPr>
        <p:spPr>
          <a:xfrm>
            <a:off x="1313259" y="2914651"/>
            <a:ext cx="6517482" cy="10286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750"/>
              </a:spcBef>
              <a:spcAft>
                <a:spcPts val="0"/>
              </a:spcAft>
              <a:buSzPts val="1650"/>
              <a:buNone/>
              <a:defRPr sz="1650">
                <a:solidFill>
                  <a:srgbClr val="7F7F7F"/>
                </a:solidFill>
              </a:defRPr>
            </a:lvl1pPr>
            <a:lvl2pPr lvl="1" algn="ctr">
              <a:lnSpc>
                <a:spcPct val="120000"/>
              </a:lnSpc>
              <a:spcBef>
                <a:spcPts val="375"/>
              </a:spcBef>
              <a:spcAft>
                <a:spcPts val="0"/>
              </a:spcAft>
              <a:buSzPts val="1500"/>
              <a:buNone/>
              <a:defRPr sz="150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16" name="Google Shape;16;p20"/>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0"/>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75" name="Shape 75"/>
        <p:cNvGrpSpPr/>
        <p:nvPr/>
      </p:nvGrpSpPr>
      <p:grpSpPr>
        <a:xfrm>
          <a:off x="0" y="0"/>
          <a:ext cx="0" cy="0"/>
          <a:chOff x="0" y="0"/>
          <a:chExt cx="0" cy="0"/>
        </a:xfrm>
      </p:grpSpPr>
      <p:sp>
        <p:nvSpPr>
          <p:cNvPr id="76" name="Google Shape;76;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77" name="Shape 77"/>
        <p:cNvGrpSpPr/>
        <p:nvPr/>
      </p:nvGrpSpPr>
      <p:grpSpPr>
        <a:xfrm>
          <a:off x="0" y="0"/>
          <a:ext cx="0" cy="0"/>
          <a:chOff x="0" y="0"/>
          <a:chExt cx="0" cy="0"/>
        </a:xfrm>
      </p:grpSpPr>
      <p:sp>
        <p:nvSpPr>
          <p:cNvPr id="78" name="Google Shape;78;p30"/>
          <p:cNvSpPr txBox="1"/>
          <p:nvPr>
            <p:ph idx="1" type="subTitle"/>
          </p:nvPr>
        </p:nvSpPr>
        <p:spPr>
          <a:xfrm>
            <a:off x="717600" y="3971625"/>
            <a:ext cx="7708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9" name="Google Shape;79;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pic>
        <p:nvPicPr>
          <p:cNvPr descr="Droplets-HD-Content-R1d.png" id="81" name="Google Shape;81;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2" name="Google Shape;82;p31"/>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1"/>
          <p:cNvSpPr txBox="1"/>
          <p:nvPr>
            <p:ph idx="1" type="body"/>
          </p:nvPr>
        </p:nvSpPr>
        <p:spPr>
          <a:xfrm>
            <a:off x="685330" y="1775320"/>
            <a:ext cx="7772870" cy="25680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84" name="Google Shape;84;p31"/>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1"/>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1"/>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pic>
        <p:nvPicPr>
          <p:cNvPr descr="Droplets-HD-Content-R1d.png" id="88" name="Google Shape;88;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9" name="Google Shape;89;p32"/>
          <p:cNvSpPr txBox="1"/>
          <p:nvPr>
            <p:ph type="title"/>
          </p:nvPr>
        </p:nvSpPr>
        <p:spPr>
          <a:xfrm>
            <a:off x="685331" y="621423"/>
            <a:ext cx="7763814" cy="205261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000"/>
              <a:buFont typeface="Twentieth Century"/>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2"/>
          <p:cNvSpPr txBox="1"/>
          <p:nvPr>
            <p:ph idx="1" type="body"/>
          </p:nvPr>
        </p:nvSpPr>
        <p:spPr>
          <a:xfrm>
            <a:off x="685331" y="2743093"/>
            <a:ext cx="7763814" cy="10261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500"/>
              <a:buNone/>
              <a:defRPr sz="1500">
                <a:solidFill>
                  <a:srgbClr val="7F7F7F"/>
                </a:solidFill>
              </a:defRPr>
            </a:lvl1pPr>
            <a:lvl2pPr indent="-228600" lvl="1" marL="914400" algn="l">
              <a:lnSpc>
                <a:spcPct val="120000"/>
              </a:lnSpc>
              <a:spcBef>
                <a:spcPts val="375"/>
              </a:spcBef>
              <a:spcAft>
                <a:spcPts val="0"/>
              </a:spcAft>
              <a:buSzPts val="1500"/>
              <a:buNone/>
              <a:defRPr sz="150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91" name="Google Shape;91;p32"/>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2"/>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2"/>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 name="Shape 94"/>
        <p:cNvGrpSpPr/>
        <p:nvPr/>
      </p:nvGrpSpPr>
      <p:grpSpPr>
        <a:xfrm>
          <a:off x="0" y="0"/>
          <a:ext cx="0" cy="0"/>
          <a:chOff x="0" y="0"/>
          <a:chExt cx="0" cy="0"/>
        </a:xfrm>
      </p:grpSpPr>
      <p:pic>
        <p:nvPicPr>
          <p:cNvPr descr="Droplets-HD-Content-R1d.png" id="95" name="Google Shape;95;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6" name="Google Shape;96;p33"/>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3"/>
          <p:cNvSpPr txBox="1"/>
          <p:nvPr>
            <p:ph idx="1" type="body"/>
          </p:nvPr>
        </p:nvSpPr>
        <p:spPr>
          <a:xfrm>
            <a:off x="685330" y="1775320"/>
            <a:ext cx="3829520" cy="25680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98" name="Google Shape;98;p33"/>
          <p:cNvSpPr txBox="1"/>
          <p:nvPr>
            <p:ph idx="2" type="body"/>
          </p:nvPr>
        </p:nvSpPr>
        <p:spPr>
          <a:xfrm>
            <a:off x="4629150" y="1775320"/>
            <a:ext cx="3829050" cy="256808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99" name="Google Shape;99;p33"/>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3"/>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3"/>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pic>
        <p:nvPicPr>
          <p:cNvPr descr="Droplets-HD-Content-R1d.png" id="103" name="Google Shape;103;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4" name="Google Shape;104;p34"/>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4"/>
          <p:cNvSpPr txBox="1"/>
          <p:nvPr>
            <p:ph idx="1" type="body"/>
          </p:nvPr>
        </p:nvSpPr>
        <p:spPr>
          <a:xfrm>
            <a:off x="859746" y="1778263"/>
            <a:ext cx="3655106" cy="509996"/>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750"/>
              </a:spcBef>
              <a:spcAft>
                <a:spcPts val="0"/>
              </a:spcAft>
              <a:buSzPts val="1950"/>
              <a:buNone/>
              <a:defRPr b="0" sz="195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06" name="Google Shape;106;p34"/>
          <p:cNvSpPr txBox="1"/>
          <p:nvPr>
            <p:ph idx="2" type="body"/>
          </p:nvPr>
        </p:nvSpPr>
        <p:spPr>
          <a:xfrm>
            <a:off x="685331" y="2288260"/>
            <a:ext cx="3829520" cy="20551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7" name="Google Shape;107;p34"/>
          <p:cNvSpPr txBox="1"/>
          <p:nvPr>
            <p:ph idx="3" type="body"/>
          </p:nvPr>
        </p:nvSpPr>
        <p:spPr>
          <a:xfrm>
            <a:off x="4797317" y="1778263"/>
            <a:ext cx="3661353" cy="509996"/>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750"/>
              </a:spcBef>
              <a:spcAft>
                <a:spcPts val="0"/>
              </a:spcAft>
              <a:buSzPts val="1950"/>
              <a:buNone/>
              <a:defRPr b="0" sz="195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08" name="Google Shape;108;p34"/>
          <p:cNvSpPr txBox="1"/>
          <p:nvPr>
            <p:ph idx="4" type="body"/>
          </p:nvPr>
        </p:nvSpPr>
        <p:spPr>
          <a:xfrm>
            <a:off x="4629150" y="2288260"/>
            <a:ext cx="3829051" cy="20551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9" name="Google Shape;109;p34"/>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4"/>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4"/>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pic>
        <p:nvPicPr>
          <p:cNvPr descr="Droplets-HD-Content-R1d.png" id="113" name="Google Shape;113;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4" name="Google Shape;114;p35"/>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5"/>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5"/>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5"/>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pic>
        <p:nvPicPr>
          <p:cNvPr descr="Droplets-HD-Content-R1d.png" id="119" name="Google Shape;119;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0" name="Google Shape;120;p36"/>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6"/>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6"/>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pic>
        <p:nvPicPr>
          <p:cNvPr descr="Droplets-HD-Content-R1d.png" id="124" name="Google Shape;124;p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5" name="Google Shape;125;p37"/>
          <p:cNvSpPr txBox="1"/>
          <p:nvPr>
            <p:ph type="title"/>
          </p:nvPr>
        </p:nvSpPr>
        <p:spPr>
          <a:xfrm>
            <a:off x="685331" y="457200"/>
            <a:ext cx="2951766" cy="151743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7"/>
          <p:cNvSpPr txBox="1"/>
          <p:nvPr>
            <p:ph idx="1" type="body"/>
          </p:nvPr>
        </p:nvSpPr>
        <p:spPr>
          <a:xfrm>
            <a:off x="3808547" y="457201"/>
            <a:ext cx="4650122" cy="38861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27" name="Google Shape;127;p37"/>
          <p:cNvSpPr txBox="1"/>
          <p:nvPr>
            <p:ph idx="2" type="body"/>
          </p:nvPr>
        </p:nvSpPr>
        <p:spPr>
          <a:xfrm>
            <a:off x="685331" y="1974639"/>
            <a:ext cx="2951767" cy="236876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28" name="Google Shape;128;p37"/>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7"/>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7"/>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1" name="Shape 131"/>
        <p:cNvGrpSpPr/>
        <p:nvPr/>
      </p:nvGrpSpPr>
      <p:grpSpPr>
        <a:xfrm>
          <a:off x="0" y="0"/>
          <a:ext cx="0" cy="0"/>
          <a:chOff x="0" y="0"/>
          <a:chExt cx="0" cy="0"/>
        </a:xfrm>
      </p:grpSpPr>
      <p:pic>
        <p:nvPicPr>
          <p:cNvPr descr="Droplets-HD-Content-R1d.png" id="132" name="Google Shape;132;p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3" name="Google Shape;133;p38"/>
          <p:cNvSpPr txBox="1"/>
          <p:nvPr>
            <p:ph type="title"/>
          </p:nvPr>
        </p:nvSpPr>
        <p:spPr>
          <a:xfrm>
            <a:off x="685331" y="457200"/>
            <a:ext cx="4451227" cy="151744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8"/>
          <p:cNvSpPr/>
          <p:nvPr>
            <p:ph idx="2" type="pic"/>
          </p:nvPr>
        </p:nvSpPr>
        <p:spPr>
          <a:xfrm>
            <a:off x="5568602" y="457201"/>
            <a:ext cx="2441519" cy="3886200"/>
          </a:xfrm>
          <a:prstGeom prst="roundRect">
            <a:avLst>
              <a:gd fmla="val 4943" name="adj"/>
            </a:avLst>
          </a:prstGeom>
          <a:noFill/>
          <a:ln cap="sq" cmpd="sng" w="82550">
            <a:solidFill>
              <a:srgbClr val="C0D3E4"/>
            </a:solidFill>
            <a:prstDash val="solid"/>
            <a:miter lim="800000"/>
            <a:headEnd len="sm" w="sm" type="none"/>
            <a:tailEnd len="sm" w="sm" type="none"/>
          </a:ln>
        </p:spPr>
      </p:sp>
      <p:sp>
        <p:nvSpPr>
          <p:cNvPr id="135" name="Google Shape;135;p38"/>
          <p:cNvSpPr txBox="1"/>
          <p:nvPr>
            <p:ph idx="1" type="body"/>
          </p:nvPr>
        </p:nvSpPr>
        <p:spPr>
          <a:xfrm>
            <a:off x="685346" y="1974639"/>
            <a:ext cx="4451212" cy="236876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36" name="Google Shape;136;p38"/>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8"/>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8"/>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21"/>
          <p:cNvSpPr txBox="1"/>
          <p:nvPr>
            <p:ph idx="1" type="body"/>
          </p:nvPr>
        </p:nvSpPr>
        <p:spPr>
          <a:xfrm>
            <a:off x="720000" y="1228675"/>
            <a:ext cx="7704000" cy="3690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39" name="Shape 139"/>
        <p:cNvGrpSpPr/>
        <p:nvPr/>
      </p:nvGrpSpPr>
      <p:grpSpPr>
        <a:xfrm>
          <a:off x="0" y="0"/>
          <a:ext cx="0" cy="0"/>
          <a:chOff x="0" y="0"/>
          <a:chExt cx="0" cy="0"/>
        </a:xfrm>
      </p:grpSpPr>
      <p:pic>
        <p:nvPicPr>
          <p:cNvPr descr="Droplets-HD-Content-R1d.png" id="140" name="Google Shape;140;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1" name="Google Shape;141;p39"/>
          <p:cNvSpPr txBox="1"/>
          <p:nvPr>
            <p:ph type="title"/>
          </p:nvPr>
        </p:nvSpPr>
        <p:spPr>
          <a:xfrm>
            <a:off x="685346" y="3217030"/>
            <a:ext cx="7773324" cy="60870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9"/>
          <p:cNvSpPr/>
          <p:nvPr>
            <p:ph idx="2" type="pic"/>
          </p:nvPr>
        </p:nvSpPr>
        <p:spPr>
          <a:xfrm>
            <a:off x="888558" y="523696"/>
            <a:ext cx="7366899" cy="2410602"/>
          </a:xfrm>
          <a:prstGeom prst="roundRect">
            <a:avLst>
              <a:gd fmla="val 4944" name="adj"/>
            </a:avLst>
          </a:prstGeom>
          <a:noFill/>
          <a:ln cap="sq" cmpd="sng" w="82550">
            <a:solidFill>
              <a:srgbClr val="C0D3E4"/>
            </a:solidFill>
            <a:prstDash val="solid"/>
            <a:miter lim="800000"/>
            <a:headEnd len="sm" w="sm" type="none"/>
            <a:tailEnd len="sm" w="sm" type="none"/>
          </a:ln>
        </p:spPr>
      </p:sp>
      <p:sp>
        <p:nvSpPr>
          <p:cNvPr id="143" name="Google Shape;143;p39"/>
          <p:cNvSpPr txBox="1"/>
          <p:nvPr>
            <p:ph idx="1" type="body"/>
          </p:nvPr>
        </p:nvSpPr>
        <p:spPr>
          <a:xfrm>
            <a:off x="685331" y="3831546"/>
            <a:ext cx="7773339" cy="51185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44" name="Google Shape;144;p39"/>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9"/>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9"/>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47" name="Shape 147"/>
        <p:cNvGrpSpPr/>
        <p:nvPr/>
      </p:nvGrpSpPr>
      <p:grpSpPr>
        <a:xfrm>
          <a:off x="0" y="0"/>
          <a:ext cx="0" cy="0"/>
          <a:chOff x="0" y="0"/>
          <a:chExt cx="0" cy="0"/>
        </a:xfrm>
      </p:grpSpPr>
      <p:pic>
        <p:nvPicPr>
          <p:cNvPr descr="Droplets-HD-Content-R1d.png" id="148" name="Google Shape;148;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9" name="Google Shape;149;p40"/>
          <p:cNvSpPr txBox="1"/>
          <p:nvPr>
            <p:ph type="title"/>
          </p:nvPr>
        </p:nvSpPr>
        <p:spPr>
          <a:xfrm>
            <a:off x="685331" y="457200"/>
            <a:ext cx="7773339" cy="257043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40"/>
          <p:cNvSpPr txBox="1"/>
          <p:nvPr>
            <p:ph idx="1" type="body"/>
          </p:nvPr>
        </p:nvSpPr>
        <p:spPr>
          <a:xfrm>
            <a:off x="685331" y="3153616"/>
            <a:ext cx="7773339" cy="1189785"/>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51" name="Google Shape;151;p40"/>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0"/>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0"/>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54" name="Shape 154"/>
        <p:cNvGrpSpPr/>
        <p:nvPr/>
      </p:nvGrpSpPr>
      <p:grpSpPr>
        <a:xfrm>
          <a:off x="0" y="0"/>
          <a:ext cx="0" cy="0"/>
          <a:chOff x="0" y="0"/>
          <a:chExt cx="0" cy="0"/>
        </a:xfrm>
      </p:grpSpPr>
      <p:pic>
        <p:nvPicPr>
          <p:cNvPr descr="Droplets-HD-Content-R1d.png" id="155" name="Google Shape;155;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6" name="Google Shape;156;p41"/>
          <p:cNvSpPr txBox="1"/>
          <p:nvPr>
            <p:ph type="title"/>
          </p:nvPr>
        </p:nvSpPr>
        <p:spPr>
          <a:xfrm>
            <a:off x="1084659" y="457200"/>
            <a:ext cx="6977064" cy="224467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41"/>
          <p:cNvSpPr txBox="1"/>
          <p:nvPr>
            <p:ph idx="1" type="body"/>
          </p:nvPr>
        </p:nvSpPr>
        <p:spPr>
          <a:xfrm>
            <a:off x="1290484" y="2707524"/>
            <a:ext cx="6564224" cy="44609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58" name="Google Shape;158;p41"/>
          <p:cNvSpPr txBox="1"/>
          <p:nvPr>
            <p:ph idx="2" type="body"/>
          </p:nvPr>
        </p:nvSpPr>
        <p:spPr>
          <a:xfrm>
            <a:off x="685331" y="3279597"/>
            <a:ext cx="7773339" cy="106579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59" name="Google Shape;159;p41"/>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41"/>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41"/>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41"/>
          <p:cNvSpPr txBox="1"/>
          <p:nvPr/>
        </p:nvSpPr>
        <p:spPr>
          <a:xfrm>
            <a:off x="751116" y="565625"/>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6000"/>
              <a:buFont typeface="Twentieth Century"/>
              <a:buNone/>
            </a:pPr>
            <a:r>
              <a:rPr b="0" i="0" lang="en-US" sz="6000" u="none" cap="none" strike="noStrike">
                <a:solidFill>
                  <a:schemeClr val="dk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63" name="Google Shape;163;p41"/>
          <p:cNvSpPr txBox="1"/>
          <p:nvPr/>
        </p:nvSpPr>
        <p:spPr>
          <a:xfrm>
            <a:off x="7918169" y="2245184"/>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dk1"/>
              </a:buClr>
              <a:buSzPts val="6000"/>
              <a:buFont typeface="Twentieth Century"/>
              <a:buNone/>
            </a:pPr>
            <a:r>
              <a:rPr b="0" i="0" lang="en-US" sz="6000" u="none" cap="none" strike="noStrike">
                <a:solidFill>
                  <a:schemeClr val="dk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64" name="Shape 164"/>
        <p:cNvGrpSpPr/>
        <p:nvPr/>
      </p:nvGrpSpPr>
      <p:grpSpPr>
        <a:xfrm>
          <a:off x="0" y="0"/>
          <a:ext cx="0" cy="0"/>
          <a:chOff x="0" y="0"/>
          <a:chExt cx="0" cy="0"/>
        </a:xfrm>
      </p:grpSpPr>
      <p:pic>
        <p:nvPicPr>
          <p:cNvPr descr="Droplets-HD-Content-R1d.png" id="165" name="Google Shape;165;p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6" name="Google Shape;166;p42"/>
          <p:cNvSpPr txBox="1"/>
          <p:nvPr>
            <p:ph type="title"/>
          </p:nvPr>
        </p:nvSpPr>
        <p:spPr>
          <a:xfrm>
            <a:off x="685331" y="1604041"/>
            <a:ext cx="7773339" cy="188387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
              <a:buFont typeface="Twentieth Centur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2"/>
          <p:cNvSpPr txBox="1"/>
          <p:nvPr>
            <p:ph idx="1" type="body"/>
          </p:nvPr>
        </p:nvSpPr>
        <p:spPr>
          <a:xfrm>
            <a:off x="685331" y="3496751"/>
            <a:ext cx="7773339" cy="8554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68" name="Google Shape;168;p42"/>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42"/>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42"/>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71" name="Shape 171"/>
        <p:cNvGrpSpPr/>
        <p:nvPr/>
      </p:nvGrpSpPr>
      <p:grpSpPr>
        <a:xfrm>
          <a:off x="0" y="0"/>
          <a:ext cx="0" cy="0"/>
          <a:chOff x="0" y="0"/>
          <a:chExt cx="0" cy="0"/>
        </a:xfrm>
      </p:grpSpPr>
      <p:pic>
        <p:nvPicPr>
          <p:cNvPr descr="Droplets-HD-Content-R1d.png" id="172" name="Google Shape;172;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3" name="Google Shape;173;p43"/>
          <p:cNvSpPr txBox="1"/>
          <p:nvPr>
            <p:ph type="title"/>
          </p:nvPr>
        </p:nvSpPr>
        <p:spPr>
          <a:xfrm>
            <a:off x="685331" y="457200"/>
            <a:ext cx="7773339" cy="12038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3"/>
          <p:cNvSpPr txBox="1"/>
          <p:nvPr>
            <p:ph idx="1" type="body"/>
          </p:nvPr>
        </p:nvSpPr>
        <p:spPr>
          <a:xfrm>
            <a:off x="685331" y="1775320"/>
            <a:ext cx="2474232"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800"/>
              <a:buNone/>
              <a:defRPr b="0" sz="180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5" name="Google Shape;175;p43"/>
          <p:cNvSpPr txBox="1"/>
          <p:nvPr>
            <p:ph idx="2" type="body"/>
          </p:nvPr>
        </p:nvSpPr>
        <p:spPr>
          <a:xfrm>
            <a:off x="685331" y="2207517"/>
            <a:ext cx="2474232" cy="213588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76" name="Google Shape;176;p43"/>
          <p:cNvSpPr txBox="1"/>
          <p:nvPr>
            <p:ph idx="3" type="body"/>
          </p:nvPr>
        </p:nvSpPr>
        <p:spPr>
          <a:xfrm>
            <a:off x="3339292" y="1775320"/>
            <a:ext cx="2468641"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800"/>
              <a:buNone/>
              <a:defRPr b="0" sz="180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7" name="Google Shape;177;p43"/>
          <p:cNvSpPr txBox="1"/>
          <p:nvPr>
            <p:ph idx="4" type="body"/>
          </p:nvPr>
        </p:nvSpPr>
        <p:spPr>
          <a:xfrm>
            <a:off x="3331012" y="2207517"/>
            <a:ext cx="2477513" cy="213588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78" name="Google Shape;178;p43"/>
          <p:cNvSpPr txBox="1"/>
          <p:nvPr>
            <p:ph idx="5" type="body"/>
          </p:nvPr>
        </p:nvSpPr>
        <p:spPr>
          <a:xfrm>
            <a:off x="5979974" y="1775320"/>
            <a:ext cx="2478696"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800"/>
              <a:buNone/>
              <a:defRPr b="0" sz="180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9" name="Google Shape;179;p43"/>
          <p:cNvSpPr txBox="1"/>
          <p:nvPr>
            <p:ph idx="6" type="body"/>
          </p:nvPr>
        </p:nvSpPr>
        <p:spPr>
          <a:xfrm>
            <a:off x="5979974" y="2207517"/>
            <a:ext cx="2478696" cy="213588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80" name="Google Shape;180;p43"/>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43"/>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43"/>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83" name="Shape 183"/>
        <p:cNvGrpSpPr/>
        <p:nvPr/>
      </p:nvGrpSpPr>
      <p:grpSpPr>
        <a:xfrm>
          <a:off x="0" y="0"/>
          <a:ext cx="0" cy="0"/>
          <a:chOff x="0" y="0"/>
          <a:chExt cx="0" cy="0"/>
        </a:xfrm>
      </p:grpSpPr>
      <p:pic>
        <p:nvPicPr>
          <p:cNvPr descr="Droplets-HD-Content-R1d.png" id="184" name="Google Shape;184;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5" name="Google Shape;185;p44"/>
          <p:cNvSpPr txBox="1"/>
          <p:nvPr>
            <p:ph type="title"/>
          </p:nvPr>
        </p:nvSpPr>
        <p:spPr>
          <a:xfrm>
            <a:off x="685331" y="458079"/>
            <a:ext cx="7773339" cy="120294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4"/>
          <p:cNvSpPr txBox="1"/>
          <p:nvPr>
            <p:ph idx="1" type="body"/>
          </p:nvPr>
        </p:nvSpPr>
        <p:spPr>
          <a:xfrm>
            <a:off x="685331" y="3153615"/>
            <a:ext cx="2472307"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650"/>
              <a:buNone/>
              <a:defRPr b="0" sz="165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87" name="Google Shape;187;p44"/>
          <p:cNvSpPr/>
          <p:nvPr>
            <p:ph idx="2" type="pic"/>
          </p:nvPr>
        </p:nvSpPr>
        <p:spPr>
          <a:xfrm>
            <a:off x="685331" y="1775320"/>
            <a:ext cx="2472307" cy="1143000"/>
          </a:xfrm>
          <a:prstGeom prst="roundRect">
            <a:avLst>
              <a:gd fmla="val 9363" name="adj"/>
            </a:avLst>
          </a:prstGeom>
          <a:noFill/>
          <a:ln cap="sq" cmpd="sng" w="82550">
            <a:solidFill>
              <a:srgbClr val="C0D3E4"/>
            </a:solidFill>
            <a:prstDash val="solid"/>
            <a:miter lim="800000"/>
            <a:headEnd len="sm" w="sm" type="none"/>
            <a:tailEnd len="sm" w="sm" type="none"/>
          </a:ln>
        </p:spPr>
      </p:sp>
      <p:sp>
        <p:nvSpPr>
          <p:cNvPr id="188" name="Google Shape;188;p44"/>
          <p:cNvSpPr txBox="1"/>
          <p:nvPr>
            <p:ph idx="3" type="body"/>
          </p:nvPr>
        </p:nvSpPr>
        <p:spPr>
          <a:xfrm>
            <a:off x="685331" y="3585811"/>
            <a:ext cx="2472307" cy="75758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89" name="Google Shape;189;p44"/>
          <p:cNvSpPr txBox="1"/>
          <p:nvPr>
            <p:ph idx="4" type="body"/>
          </p:nvPr>
        </p:nvSpPr>
        <p:spPr>
          <a:xfrm>
            <a:off x="3332069" y="3153615"/>
            <a:ext cx="2476371"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650"/>
              <a:buNone/>
              <a:defRPr b="0" sz="165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90" name="Google Shape;190;p44"/>
          <p:cNvSpPr/>
          <p:nvPr>
            <p:ph idx="5" type="pic"/>
          </p:nvPr>
        </p:nvSpPr>
        <p:spPr>
          <a:xfrm>
            <a:off x="3331011" y="1775320"/>
            <a:ext cx="2477514" cy="1143000"/>
          </a:xfrm>
          <a:prstGeom prst="roundRect">
            <a:avLst>
              <a:gd fmla="val 8841" name="adj"/>
            </a:avLst>
          </a:prstGeom>
          <a:noFill/>
          <a:ln cap="sq" cmpd="sng" w="82550">
            <a:solidFill>
              <a:srgbClr val="C0D3E4"/>
            </a:solidFill>
            <a:prstDash val="solid"/>
            <a:miter lim="800000"/>
            <a:headEnd len="sm" w="sm" type="none"/>
            <a:tailEnd len="sm" w="sm" type="none"/>
          </a:ln>
        </p:spPr>
      </p:sp>
      <p:sp>
        <p:nvSpPr>
          <p:cNvPr id="191" name="Google Shape;191;p44"/>
          <p:cNvSpPr txBox="1"/>
          <p:nvPr>
            <p:ph idx="6" type="body"/>
          </p:nvPr>
        </p:nvSpPr>
        <p:spPr>
          <a:xfrm>
            <a:off x="3331011" y="3585811"/>
            <a:ext cx="2477514" cy="75758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92" name="Google Shape;192;p44"/>
          <p:cNvSpPr txBox="1"/>
          <p:nvPr>
            <p:ph idx="7" type="body"/>
          </p:nvPr>
        </p:nvSpPr>
        <p:spPr>
          <a:xfrm>
            <a:off x="5979974" y="3153615"/>
            <a:ext cx="2475511" cy="432197"/>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750"/>
              </a:spcBef>
              <a:spcAft>
                <a:spcPts val="0"/>
              </a:spcAft>
              <a:buSzPts val="1650"/>
              <a:buNone/>
              <a:defRPr b="0" sz="1650">
                <a:solidFill>
                  <a:schemeClr val="dk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93" name="Google Shape;193;p44"/>
          <p:cNvSpPr/>
          <p:nvPr>
            <p:ph idx="8" type="pic"/>
          </p:nvPr>
        </p:nvSpPr>
        <p:spPr>
          <a:xfrm>
            <a:off x="5979974" y="1775320"/>
            <a:ext cx="2478696" cy="1143000"/>
          </a:xfrm>
          <a:prstGeom prst="roundRect">
            <a:avLst>
              <a:gd fmla="val 8841" name="adj"/>
            </a:avLst>
          </a:prstGeom>
          <a:noFill/>
          <a:ln cap="sq" cmpd="sng" w="82550">
            <a:solidFill>
              <a:srgbClr val="C0D3E4"/>
            </a:solidFill>
            <a:prstDash val="solid"/>
            <a:miter lim="800000"/>
            <a:headEnd len="sm" w="sm" type="none"/>
            <a:tailEnd len="sm" w="sm" type="none"/>
          </a:ln>
        </p:spPr>
      </p:sp>
      <p:sp>
        <p:nvSpPr>
          <p:cNvPr id="194" name="Google Shape;194;p44"/>
          <p:cNvSpPr txBox="1"/>
          <p:nvPr>
            <p:ph idx="9" type="body"/>
          </p:nvPr>
        </p:nvSpPr>
        <p:spPr>
          <a:xfrm>
            <a:off x="5979880" y="3585809"/>
            <a:ext cx="2478790" cy="75759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050"/>
              <a:buNone/>
              <a:defRPr sz="1050"/>
            </a:lvl1pPr>
            <a:lvl2pPr indent="-228600" lvl="1" marL="914400" algn="l">
              <a:lnSpc>
                <a:spcPct val="120000"/>
              </a:lnSpc>
              <a:spcBef>
                <a:spcPts val="375"/>
              </a:spcBef>
              <a:spcAft>
                <a:spcPts val="0"/>
              </a:spcAft>
              <a:buSzPts val="900"/>
              <a:buNone/>
              <a:defRPr sz="900"/>
            </a:lvl2pPr>
            <a:lvl3pPr indent="-228600" lvl="2" marL="1371600" algn="l">
              <a:lnSpc>
                <a:spcPct val="120000"/>
              </a:lnSpc>
              <a:spcBef>
                <a:spcPts val="375"/>
              </a:spcBef>
              <a:spcAft>
                <a:spcPts val="0"/>
              </a:spcAft>
              <a:buSzPts val="750"/>
              <a:buNone/>
              <a:defRPr sz="750"/>
            </a:lvl3pPr>
            <a:lvl4pPr indent="-228600" lvl="3" marL="1828800" algn="l">
              <a:lnSpc>
                <a:spcPct val="120000"/>
              </a:lnSpc>
              <a:spcBef>
                <a:spcPts val="375"/>
              </a:spcBef>
              <a:spcAft>
                <a:spcPts val="0"/>
              </a:spcAft>
              <a:buSzPts val="675"/>
              <a:buNone/>
              <a:defRPr sz="675"/>
            </a:lvl4pPr>
            <a:lvl5pPr indent="-228600" lvl="4" marL="2286000" algn="l">
              <a:lnSpc>
                <a:spcPct val="120000"/>
              </a:lnSpc>
              <a:spcBef>
                <a:spcPts val="375"/>
              </a:spcBef>
              <a:spcAft>
                <a:spcPts val="0"/>
              </a:spcAft>
              <a:buSzPts val="675"/>
              <a:buNone/>
              <a:defRPr sz="675"/>
            </a:lvl5pPr>
            <a:lvl6pPr indent="-228600" lvl="5" marL="2743200" algn="l">
              <a:lnSpc>
                <a:spcPct val="120000"/>
              </a:lnSpc>
              <a:spcBef>
                <a:spcPts val="375"/>
              </a:spcBef>
              <a:spcAft>
                <a:spcPts val="0"/>
              </a:spcAft>
              <a:buSzPts val="675"/>
              <a:buNone/>
              <a:defRPr sz="675"/>
            </a:lvl6pPr>
            <a:lvl7pPr indent="-228600" lvl="6" marL="3200400" algn="l">
              <a:lnSpc>
                <a:spcPct val="120000"/>
              </a:lnSpc>
              <a:spcBef>
                <a:spcPts val="375"/>
              </a:spcBef>
              <a:spcAft>
                <a:spcPts val="0"/>
              </a:spcAft>
              <a:buSzPts val="675"/>
              <a:buNone/>
              <a:defRPr sz="675"/>
            </a:lvl7pPr>
            <a:lvl8pPr indent="-228600" lvl="7" marL="3657600" algn="l">
              <a:lnSpc>
                <a:spcPct val="120000"/>
              </a:lnSpc>
              <a:spcBef>
                <a:spcPts val="375"/>
              </a:spcBef>
              <a:spcAft>
                <a:spcPts val="0"/>
              </a:spcAft>
              <a:buSzPts val="675"/>
              <a:buNone/>
              <a:defRPr sz="675"/>
            </a:lvl8pPr>
            <a:lvl9pPr indent="-228600" lvl="8" marL="4114800" algn="l">
              <a:lnSpc>
                <a:spcPct val="120000"/>
              </a:lnSpc>
              <a:spcBef>
                <a:spcPts val="375"/>
              </a:spcBef>
              <a:spcAft>
                <a:spcPts val="0"/>
              </a:spcAft>
              <a:buSzPts val="675"/>
              <a:buNone/>
              <a:defRPr sz="675"/>
            </a:lvl9pPr>
          </a:lstStyle>
          <a:p/>
        </p:txBody>
      </p:sp>
      <p:sp>
        <p:nvSpPr>
          <p:cNvPr id="195" name="Google Shape;195;p44"/>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44"/>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44"/>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8" name="Shape 198"/>
        <p:cNvGrpSpPr/>
        <p:nvPr/>
      </p:nvGrpSpPr>
      <p:grpSpPr>
        <a:xfrm>
          <a:off x="0" y="0"/>
          <a:ext cx="0" cy="0"/>
          <a:chOff x="0" y="0"/>
          <a:chExt cx="0" cy="0"/>
        </a:xfrm>
      </p:grpSpPr>
      <p:pic>
        <p:nvPicPr>
          <p:cNvPr descr="Droplets-HD-Content-R1d.png" id="199" name="Google Shape;199;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0" name="Google Shape;200;p45"/>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45"/>
          <p:cNvSpPr txBox="1"/>
          <p:nvPr>
            <p:ph idx="1" type="body"/>
          </p:nvPr>
        </p:nvSpPr>
        <p:spPr>
          <a:xfrm rot="5400000">
            <a:off x="3287960" y="-827310"/>
            <a:ext cx="2568080" cy="777333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02" name="Google Shape;202;p45"/>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45"/>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5"/>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5" name="Shape 205"/>
        <p:cNvGrpSpPr/>
        <p:nvPr/>
      </p:nvGrpSpPr>
      <p:grpSpPr>
        <a:xfrm>
          <a:off x="0" y="0"/>
          <a:ext cx="0" cy="0"/>
          <a:chOff x="0" y="0"/>
          <a:chExt cx="0" cy="0"/>
        </a:xfrm>
      </p:grpSpPr>
      <p:pic>
        <p:nvPicPr>
          <p:cNvPr descr="Droplets-HD-Content-R1d.png" id="206" name="Google Shape;206;p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7" name="Google Shape;207;p46"/>
          <p:cNvSpPr txBox="1"/>
          <p:nvPr>
            <p:ph type="title"/>
          </p:nvPr>
        </p:nvSpPr>
        <p:spPr>
          <a:xfrm rot="5400000">
            <a:off x="5558073" y="1442803"/>
            <a:ext cx="3886199" cy="19149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7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46"/>
          <p:cNvSpPr txBox="1"/>
          <p:nvPr>
            <p:ph idx="1" type="body"/>
          </p:nvPr>
        </p:nvSpPr>
        <p:spPr>
          <a:xfrm rot="5400000">
            <a:off x="1614253" y="-471721"/>
            <a:ext cx="3886199" cy="574404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09" name="Google Shape;209;p46"/>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46"/>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46"/>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2" name="Shape 22"/>
        <p:cNvGrpSpPr/>
        <p:nvPr/>
      </p:nvGrpSpPr>
      <p:grpSpPr>
        <a:xfrm>
          <a:off x="0" y="0"/>
          <a:ext cx="0" cy="0"/>
          <a:chOff x="0" y="0"/>
          <a:chExt cx="0" cy="0"/>
        </a:xfrm>
      </p:grpSpPr>
      <p:sp>
        <p:nvSpPr>
          <p:cNvPr id="23" name="Google Shape;23;p22"/>
          <p:cNvSpPr txBox="1"/>
          <p:nvPr>
            <p:ph type="title"/>
          </p:nvPr>
        </p:nvSpPr>
        <p:spPr>
          <a:xfrm>
            <a:off x="838925" y="1327075"/>
            <a:ext cx="4498200" cy="6996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 name="Google Shape;24;p22"/>
          <p:cNvSpPr txBox="1"/>
          <p:nvPr>
            <p:ph idx="1" type="body"/>
          </p:nvPr>
        </p:nvSpPr>
        <p:spPr>
          <a:xfrm>
            <a:off x="838925" y="2026625"/>
            <a:ext cx="4498200" cy="1789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5" name="Shape 25"/>
        <p:cNvGrpSpPr/>
        <p:nvPr/>
      </p:nvGrpSpPr>
      <p:grpSpPr>
        <a:xfrm>
          <a:off x="0" y="0"/>
          <a:ext cx="0" cy="0"/>
          <a:chOff x="0" y="0"/>
          <a:chExt cx="0" cy="0"/>
        </a:xfrm>
      </p:grpSpPr>
      <p:sp>
        <p:nvSpPr>
          <p:cNvPr id="26" name="Google Shape;26;p23"/>
          <p:cNvSpPr txBox="1"/>
          <p:nvPr>
            <p:ph type="title"/>
          </p:nvPr>
        </p:nvSpPr>
        <p:spPr>
          <a:xfrm>
            <a:off x="3518872" y="14925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7" name="Google Shape;27;p23"/>
          <p:cNvSpPr txBox="1"/>
          <p:nvPr>
            <p:ph idx="2" type="title"/>
          </p:nvPr>
        </p:nvSpPr>
        <p:spPr>
          <a:xfrm>
            <a:off x="4816022" y="14925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8" name="Google Shape;28;p23"/>
          <p:cNvSpPr txBox="1"/>
          <p:nvPr>
            <p:ph idx="3" type="title"/>
          </p:nvPr>
        </p:nvSpPr>
        <p:spPr>
          <a:xfrm>
            <a:off x="3518872" y="32819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9" name="Google Shape;29;p23"/>
          <p:cNvSpPr txBox="1"/>
          <p:nvPr>
            <p:ph idx="4" type="title"/>
          </p:nvPr>
        </p:nvSpPr>
        <p:spPr>
          <a:xfrm>
            <a:off x="4816022" y="32819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30" name="Google Shape;30;p23"/>
          <p:cNvSpPr txBox="1"/>
          <p:nvPr>
            <p:ph idx="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 name="Google Shape;31;p23"/>
          <p:cNvSpPr txBox="1"/>
          <p:nvPr>
            <p:ph idx="1" type="subTitle"/>
          </p:nvPr>
        </p:nvSpPr>
        <p:spPr>
          <a:xfrm>
            <a:off x="1092172" y="2090450"/>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 name="Google Shape;32;p23"/>
          <p:cNvSpPr txBox="1"/>
          <p:nvPr>
            <p:ph idx="6" type="subTitle"/>
          </p:nvPr>
        </p:nvSpPr>
        <p:spPr>
          <a:xfrm>
            <a:off x="4816025" y="2090450"/>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3" name="Google Shape;33;p23"/>
          <p:cNvSpPr txBox="1"/>
          <p:nvPr>
            <p:ph idx="7" type="subTitle"/>
          </p:nvPr>
        </p:nvSpPr>
        <p:spPr>
          <a:xfrm>
            <a:off x="1092172" y="3896625"/>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4" name="Google Shape;34;p23"/>
          <p:cNvSpPr txBox="1"/>
          <p:nvPr>
            <p:ph idx="8" type="subTitle"/>
          </p:nvPr>
        </p:nvSpPr>
        <p:spPr>
          <a:xfrm>
            <a:off x="4816028" y="3896625"/>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35" name="Shape 35"/>
        <p:cNvGrpSpPr/>
        <p:nvPr/>
      </p:nvGrpSpPr>
      <p:grpSpPr>
        <a:xfrm>
          <a:off x="0" y="0"/>
          <a:ext cx="0" cy="0"/>
          <a:chOff x="0" y="0"/>
          <a:chExt cx="0" cy="0"/>
        </a:xfrm>
      </p:grpSpPr>
      <p:sp>
        <p:nvSpPr>
          <p:cNvPr id="36" name="Google Shape;36;p24"/>
          <p:cNvSpPr txBox="1"/>
          <p:nvPr>
            <p:ph idx="1" type="subTitle"/>
          </p:nvPr>
        </p:nvSpPr>
        <p:spPr>
          <a:xfrm>
            <a:off x="2152784" y="1095500"/>
            <a:ext cx="4838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7" name="Google Shape;37;p24"/>
          <p:cNvSpPr txBox="1"/>
          <p:nvPr>
            <p:ph idx="2" type="subTitle"/>
          </p:nvPr>
        </p:nvSpPr>
        <p:spPr>
          <a:xfrm>
            <a:off x="2152784" y="1504100"/>
            <a:ext cx="4838400" cy="7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 name="Google Shape;38;p24"/>
          <p:cNvSpPr txBox="1"/>
          <p:nvPr>
            <p:ph idx="3" type="subTitle"/>
          </p:nvPr>
        </p:nvSpPr>
        <p:spPr>
          <a:xfrm>
            <a:off x="2152807" y="2700500"/>
            <a:ext cx="4838400" cy="7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 name="Google Shape;39;p24"/>
          <p:cNvSpPr txBox="1"/>
          <p:nvPr>
            <p:ph idx="4" type="subTitle"/>
          </p:nvPr>
        </p:nvSpPr>
        <p:spPr>
          <a:xfrm>
            <a:off x="2152796" y="3896900"/>
            <a:ext cx="4838400" cy="7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 name="Google Shape;40;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24"/>
          <p:cNvSpPr txBox="1"/>
          <p:nvPr>
            <p:ph idx="5" type="subTitle"/>
          </p:nvPr>
        </p:nvSpPr>
        <p:spPr>
          <a:xfrm>
            <a:off x="2152803" y="2291900"/>
            <a:ext cx="48384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42" name="Google Shape;42;p24"/>
          <p:cNvSpPr txBox="1"/>
          <p:nvPr>
            <p:ph idx="6" type="subTitle"/>
          </p:nvPr>
        </p:nvSpPr>
        <p:spPr>
          <a:xfrm>
            <a:off x="2152816" y="3488300"/>
            <a:ext cx="4838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43" name="Shape 43"/>
        <p:cNvGrpSpPr/>
        <p:nvPr/>
      </p:nvGrpSpPr>
      <p:grpSpPr>
        <a:xfrm>
          <a:off x="0" y="0"/>
          <a:ext cx="0" cy="0"/>
          <a:chOff x="0" y="0"/>
          <a:chExt cx="0" cy="0"/>
        </a:xfrm>
      </p:grpSpPr>
      <p:sp>
        <p:nvSpPr>
          <p:cNvPr id="44" name="Google Shape;44;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26"/>
          <p:cNvSpPr txBox="1"/>
          <p:nvPr>
            <p:ph idx="1" type="subTitle"/>
          </p:nvPr>
        </p:nvSpPr>
        <p:spPr>
          <a:xfrm>
            <a:off x="1697250" y="1576450"/>
            <a:ext cx="5749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47" name="Google Shape;47;p26"/>
          <p:cNvSpPr txBox="1"/>
          <p:nvPr>
            <p:ph idx="2" type="subTitle"/>
          </p:nvPr>
        </p:nvSpPr>
        <p:spPr>
          <a:xfrm>
            <a:off x="1697250" y="3014550"/>
            <a:ext cx="57495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48" name="Google Shape;48;p26"/>
          <p:cNvSpPr txBox="1"/>
          <p:nvPr>
            <p:ph idx="3" type="subTitle"/>
          </p:nvPr>
        </p:nvSpPr>
        <p:spPr>
          <a:xfrm>
            <a:off x="1697250" y="2038075"/>
            <a:ext cx="5749500" cy="72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 name="Google Shape;49;p26"/>
          <p:cNvSpPr txBox="1"/>
          <p:nvPr>
            <p:ph idx="4" type="subTitle"/>
          </p:nvPr>
        </p:nvSpPr>
        <p:spPr>
          <a:xfrm>
            <a:off x="1697250" y="3476175"/>
            <a:ext cx="5749500" cy="72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 name="Google Shape;50;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51" name="Shape 51"/>
        <p:cNvGrpSpPr/>
        <p:nvPr/>
      </p:nvGrpSpPr>
      <p:grpSpPr>
        <a:xfrm>
          <a:off x="0" y="0"/>
          <a:ext cx="0" cy="0"/>
          <a:chOff x="0" y="0"/>
          <a:chExt cx="0" cy="0"/>
        </a:xfrm>
      </p:grpSpPr>
      <p:sp>
        <p:nvSpPr>
          <p:cNvPr id="52" name="Google Shape;52;p27"/>
          <p:cNvSpPr txBox="1"/>
          <p:nvPr>
            <p:ph idx="1" type="subTitle"/>
          </p:nvPr>
        </p:nvSpPr>
        <p:spPr>
          <a:xfrm>
            <a:off x="1229023" y="1583475"/>
            <a:ext cx="31947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53" name="Google Shape;53;p27"/>
          <p:cNvSpPr txBox="1"/>
          <p:nvPr>
            <p:ph idx="2" type="subTitle"/>
          </p:nvPr>
        </p:nvSpPr>
        <p:spPr>
          <a:xfrm>
            <a:off x="1229023" y="1992075"/>
            <a:ext cx="3194700" cy="9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 name="Google Shape;54;p27"/>
          <p:cNvSpPr txBox="1"/>
          <p:nvPr>
            <p:ph idx="3" type="subTitle"/>
          </p:nvPr>
        </p:nvSpPr>
        <p:spPr>
          <a:xfrm>
            <a:off x="4720277" y="1992075"/>
            <a:ext cx="3194700" cy="9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 name="Google Shape;55;p27"/>
          <p:cNvSpPr txBox="1"/>
          <p:nvPr>
            <p:ph idx="4" type="subTitle"/>
          </p:nvPr>
        </p:nvSpPr>
        <p:spPr>
          <a:xfrm>
            <a:off x="1229023" y="3458200"/>
            <a:ext cx="3194700" cy="9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 name="Google Shape;56;p27"/>
          <p:cNvSpPr txBox="1"/>
          <p:nvPr>
            <p:ph idx="5" type="subTitle"/>
          </p:nvPr>
        </p:nvSpPr>
        <p:spPr>
          <a:xfrm>
            <a:off x="4720277" y="3458200"/>
            <a:ext cx="3194700" cy="9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 name="Google Shape;57;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 name="Google Shape;58;p27"/>
          <p:cNvSpPr txBox="1"/>
          <p:nvPr>
            <p:ph idx="6" type="subTitle"/>
          </p:nvPr>
        </p:nvSpPr>
        <p:spPr>
          <a:xfrm>
            <a:off x="1229023" y="3049600"/>
            <a:ext cx="31947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59" name="Google Shape;59;p27"/>
          <p:cNvSpPr txBox="1"/>
          <p:nvPr>
            <p:ph idx="7" type="subTitle"/>
          </p:nvPr>
        </p:nvSpPr>
        <p:spPr>
          <a:xfrm>
            <a:off x="4720276" y="1583475"/>
            <a:ext cx="31947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60" name="Google Shape;60;p27"/>
          <p:cNvSpPr txBox="1"/>
          <p:nvPr>
            <p:ph idx="8" type="subTitle"/>
          </p:nvPr>
        </p:nvSpPr>
        <p:spPr>
          <a:xfrm>
            <a:off x="4720276" y="3049600"/>
            <a:ext cx="31947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61" name="Shape 61"/>
        <p:cNvGrpSpPr/>
        <p:nvPr/>
      </p:nvGrpSpPr>
      <p:grpSpPr>
        <a:xfrm>
          <a:off x="0" y="0"/>
          <a:ext cx="0" cy="0"/>
          <a:chOff x="0" y="0"/>
          <a:chExt cx="0" cy="0"/>
        </a:xfrm>
      </p:grpSpPr>
      <p:sp>
        <p:nvSpPr>
          <p:cNvPr id="62" name="Google Shape;62;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 name="Google Shape;63;p28"/>
          <p:cNvSpPr txBox="1"/>
          <p:nvPr>
            <p:ph idx="1" type="subTitle"/>
          </p:nvPr>
        </p:nvSpPr>
        <p:spPr>
          <a:xfrm>
            <a:off x="827150"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00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 name="Google Shape;64;p28"/>
          <p:cNvSpPr txBox="1"/>
          <p:nvPr>
            <p:ph idx="2" type="subTitle"/>
          </p:nvPr>
        </p:nvSpPr>
        <p:spPr>
          <a:xfrm>
            <a:off x="3351597"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28"/>
          <p:cNvSpPr txBox="1"/>
          <p:nvPr>
            <p:ph idx="3" type="subTitle"/>
          </p:nvPr>
        </p:nvSpPr>
        <p:spPr>
          <a:xfrm>
            <a:off x="5876048"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28"/>
          <p:cNvSpPr txBox="1"/>
          <p:nvPr>
            <p:ph idx="4" type="subTitle"/>
          </p:nvPr>
        </p:nvSpPr>
        <p:spPr>
          <a:xfrm>
            <a:off x="827150"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 name="Google Shape;67;p28"/>
          <p:cNvSpPr txBox="1"/>
          <p:nvPr>
            <p:ph idx="5" type="subTitle"/>
          </p:nvPr>
        </p:nvSpPr>
        <p:spPr>
          <a:xfrm>
            <a:off x="3351598"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 name="Google Shape;68;p28"/>
          <p:cNvSpPr txBox="1"/>
          <p:nvPr>
            <p:ph idx="6" type="subTitle"/>
          </p:nvPr>
        </p:nvSpPr>
        <p:spPr>
          <a:xfrm>
            <a:off x="5876050"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 name="Google Shape;69;p28"/>
          <p:cNvSpPr txBox="1"/>
          <p:nvPr>
            <p:ph idx="7" type="subTitle"/>
          </p:nvPr>
        </p:nvSpPr>
        <p:spPr>
          <a:xfrm>
            <a:off x="827154"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70" name="Google Shape;70;p28"/>
          <p:cNvSpPr txBox="1"/>
          <p:nvPr>
            <p:ph idx="8" type="subTitle"/>
          </p:nvPr>
        </p:nvSpPr>
        <p:spPr>
          <a:xfrm>
            <a:off x="3351598"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71" name="Google Shape;71;p28"/>
          <p:cNvSpPr txBox="1"/>
          <p:nvPr>
            <p:ph idx="9" type="subTitle"/>
          </p:nvPr>
        </p:nvSpPr>
        <p:spPr>
          <a:xfrm>
            <a:off x="5876046"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72" name="Google Shape;72;p28"/>
          <p:cNvSpPr txBox="1"/>
          <p:nvPr>
            <p:ph idx="13" type="subTitle"/>
          </p:nvPr>
        </p:nvSpPr>
        <p:spPr>
          <a:xfrm>
            <a:off x="827154"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73" name="Google Shape;73;p28"/>
          <p:cNvSpPr txBox="1"/>
          <p:nvPr>
            <p:ph idx="14" type="subTitle"/>
          </p:nvPr>
        </p:nvSpPr>
        <p:spPr>
          <a:xfrm>
            <a:off x="3351598"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74" name="Google Shape;74;p28"/>
          <p:cNvSpPr txBox="1"/>
          <p:nvPr>
            <p:ph idx="15" type="subTitle"/>
          </p:nvPr>
        </p:nvSpPr>
        <p:spPr>
          <a:xfrm>
            <a:off x="5876046"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AEBF5"/>
            </a:gs>
            <a:gs pos="100000">
              <a:srgbClr val="72AADB"/>
            </a:gs>
          </a:gsLst>
          <a:lin ang="5400000" scaled="0"/>
        </a:gradFill>
      </p:bgPr>
    </p:bg>
    <p:spTree>
      <p:nvGrpSpPr>
        <p:cNvPr id="5" name="Shape 5"/>
        <p:cNvGrpSpPr/>
        <p:nvPr/>
      </p:nvGrpSpPr>
      <p:grpSpPr>
        <a:xfrm>
          <a:off x="0" y="0"/>
          <a:ext cx="0" cy="0"/>
          <a:chOff x="0" y="0"/>
          <a:chExt cx="0" cy="0"/>
        </a:xfrm>
      </p:grpSpPr>
      <p:pic>
        <p:nvPicPr>
          <p:cNvPr descr="\\DROBO-FS\QuickDrops\JB\PPTX NG\Droplets\LightingOverlay.png" id="6" name="Google Shape;6;p19"/>
          <p:cNvPicPr preferRelativeResize="0"/>
          <p:nvPr/>
        </p:nvPicPr>
        <p:blipFill rotWithShape="1">
          <a:blip r:embed="rId1">
            <a:alphaModFix amt="70000"/>
          </a:blip>
          <a:srcRect b="0" l="0" r="0" t="0"/>
          <a:stretch/>
        </p:blipFill>
        <p:spPr>
          <a:xfrm>
            <a:off x="1" y="0"/>
            <a:ext cx="9144002" cy="5143501"/>
          </a:xfrm>
          <a:prstGeom prst="rect">
            <a:avLst/>
          </a:prstGeom>
          <a:noFill/>
          <a:ln>
            <a:noFill/>
          </a:ln>
        </p:spPr>
      </p:pic>
      <p:sp>
        <p:nvSpPr>
          <p:cNvPr id="7" name="Google Shape;7;p19"/>
          <p:cNvSpPr txBox="1"/>
          <p:nvPr>
            <p:ph type="title"/>
          </p:nvPr>
        </p:nvSpPr>
        <p:spPr>
          <a:xfrm>
            <a:off x="685332" y="463888"/>
            <a:ext cx="7773338" cy="1197133"/>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2700"/>
              <a:buFont typeface="Twentieth Century"/>
              <a:buNone/>
              <a:defRPr b="0" i="0" sz="27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9"/>
          <p:cNvSpPr txBox="1"/>
          <p:nvPr>
            <p:ph idx="1" type="body"/>
          </p:nvPr>
        </p:nvSpPr>
        <p:spPr>
          <a:xfrm>
            <a:off x="685331" y="1775320"/>
            <a:ext cx="7773339" cy="2568080"/>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20000"/>
              </a:lnSpc>
              <a:spcBef>
                <a:spcPts val="750"/>
              </a:spcBef>
              <a:spcAft>
                <a:spcPts val="0"/>
              </a:spcAft>
              <a:buClr>
                <a:schemeClr val="dk1"/>
              </a:buClr>
              <a:buSzPts val="1500"/>
              <a:buFont typeface="Arial"/>
              <a:buChar char="•"/>
              <a:defRPr b="0" i="0" sz="1500" u="none" cap="none" strike="noStrike">
                <a:solidFill>
                  <a:schemeClr val="dk1"/>
                </a:solidFill>
                <a:latin typeface="Twentieth Century"/>
                <a:ea typeface="Twentieth Century"/>
                <a:cs typeface="Twentieth Century"/>
                <a:sym typeface="Twentieth Century"/>
              </a:defRPr>
            </a:lvl1pPr>
            <a:lvl2pPr indent="-314325" lvl="1" marL="914400" marR="0" rtl="0" algn="l">
              <a:lnSpc>
                <a:spcPct val="120000"/>
              </a:lnSpc>
              <a:spcBef>
                <a:spcPts val="375"/>
              </a:spcBef>
              <a:spcAft>
                <a:spcPts val="0"/>
              </a:spcAft>
              <a:buClr>
                <a:schemeClr val="dk1"/>
              </a:buClr>
              <a:buSzPts val="1350"/>
              <a:buFont typeface="Arial"/>
              <a:buChar char="•"/>
              <a:defRPr b="0" i="0" sz="1350" u="none" cap="none" strike="noStrike">
                <a:solidFill>
                  <a:schemeClr val="dk1"/>
                </a:solidFill>
                <a:latin typeface="Twentieth Century"/>
                <a:ea typeface="Twentieth Century"/>
                <a:cs typeface="Twentieth Century"/>
                <a:sym typeface="Twentieth Century"/>
              </a:defRPr>
            </a:lvl2pPr>
            <a:lvl3pPr indent="-304800" lvl="2" marL="1371600" marR="0" rtl="0" algn="l">
              <a:lnSpc>
                <a:spcPct val="120000"/>
              </a:lnSpc>
              <a:spcBef>
                <a:spcPts val="375"/>
              </a:spcBef>
              <a:spcAft>
                <a:spcPts val="0"/>
              </a:spcAft>
              <a:buClr>
                <a:schemeClr val="dk1"/>
              </a:buClr>
              <a:buSzPts val="1200"/>
              <a:buFont typeface="Arial"/>
              <a:buChar char="•"/>
              <a:defRPr b="0" i="0" sz="1200" u="none" cap="none" strike="noStrike">
                <a:solidFill>
                  <a:schemeClr val="dk1"/>
                </a:solidFill>
                <a:latin typeface="Twentieth Century"/>
                <a:ea typeface="Twentieth Century"/>
                <a:cs typeface="Twentieth Century"/>
                <a:sym typeface="Twentieth Century"/>
              </a:defRPr>
            </a:lvl3pPr>
            <a:lvl4pPr indent="-295275" lvl="3" marL="18288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4pPr>
            <a:lvl5pPr indent="-295275" lvl="4" marL="22860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5pPr>
            <a:lvl6pPr indent="-295275" lvl="5" marL="27432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6pPr>
            <a:lvl7pPr indent="-295275" lvl="6" marL="32004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7pPr>
            <a:lvl8pPr indent="-295275" lvl="7" marL="36576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8pPr>
            <a:lvl9pPr indent="-295275" lvl="8" marL="4114800" marR="0" rtl="0" algn="l">
              <a:lnSpc>
                <a:spcPct val="120000"/>
              </a:lnSpc>
              <a:spcBef>
                <a:spcPts val="375"/>
              </a:spcBef>
              <a:spcAft>
                <a:spcPts val="0"/>
              </a:spcAft>
              <a:buClr>
                <a:schemeClr val="dk1"/>
              </a:buClr>
              <a:buSzPts val="1050"/>
              <a:buFont typeface="Arial"/>
              <a:buChar char="•"/>
              <a:defRPr b="0" i="0" sz="1050" u="none" cap="none" strike="noStrike">
                <a:solidFill>
                  <a:schemeClr val="dk1"/>
                </a:solidFill>
                <a:latin typeface="Twentieth Century"/>
                <a:ea typeface="Twentieth Century"/>
                <a:cs typeface="Twentieth Century"/>
                <a:sym typeface="Twentieth Century"/>
              </a:defRPr>
            </a:lvl9pPr>
          </a:lstStyle>
          <a:p/>
        </p:txBody>
      </p:sp>
      <p:sp>
        <p:nvSpPr>
          <p:cNvPr id="9" name="Google Shape;9;p19"/>
          <p:cNvSpPr txBox="1"/>
          <p:nvPr>
            <p:ph idx="10" type="dt"/>
          </p:nvPr>
        </p:nvSpPr>
        <p:spPr>
          <a:xfrm>
            <a:off x="5759053" y="4412457"/>
            <a:ext cx="2057400"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19"/>
          <p:cNvSpPr txBox="1"/>
          <p:nvPr>
            <p:ph idx="11" type="ftr"/>
          </p:nvPr>
        </p:nvSpPr>
        <p:spPr>
          <a:xfrm>
            <a:off x="685331" y="4412457"/>
            <a:ext cx="5004665"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1" name="Google Shape;11;p19"/>
          <p:cNvSpPr txBox="1"/>
          <p:nvPr>
            <p:ph idx="12" type="sldNum"/>
          </p:nvPr>
        </p:nvSpPr>
        <p:spPr>
          <a:xfrm>
            <a:off x="7885509" y="4412457"/>
            <a:ext cx="573161"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
          <p:cNvSpPr txBox="1"/>
          <p:nvPr>
            <p:ph type="ctrTitle"/>
          </p:nvPr>
        </p:nvSpPr>
        <p:spPr>
          <a:xfrm>
            <a:off x="2217906" y="2286213"/>
            <a:ext cx="5923407" cy="633561"/>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000"/>
              </a:spcAft>
              <a:buClr>
                <a:schemeClr val="dk1"/>
              </a:buClr>
              <a:buSzPts val="3600"/>
              <a:buFont typeface="Times New Roman"/>
              <a:buNone/>
            </a:pPr>
            <a:r>
              <a:rPr b="1" lang="en-US" sz="3600">
                <a:latin typeface="Times New Roman"/>
                <a:ea typeface="Times New Roman"/>
                <a:cs typeface="Times New Roman"/>
                <a:sym typeface="Times New Roman"/>
              </a:rPr>
              <a:t>RESTAURANT  ANALYSIS</a:t>
            </a:r>
            <a:r>
              <a:rPr lang="en-US" sz="3600">
                <a:latin typeface="Times New Roman"/>
                <a:ea typeface="Times New Roman"/>
                <a:cs typeface="Times New Roman"/>
                <a:sym typeface="Times New Roman"/>
              </a:rPr>
              <a:t>             </a:t>
            </a:r>
            <a:endParaRPr sz="8800">
              <a:latin typeface="Times New Roman"/>
              <a:ea typeface="Times New Roman"/>
              <a:cs typeface="Times New Roman"/>
              <a:sym typeface="Times New Roman"/>
            </a:endParaRPr>
          </a:p>
        </p:txBody>
      </p:sp>
      <p:sp>
        <p:nvSpPr>
          <p:cNvPr id="217" name="Google Shape;217;p1"/>
          <p:cNvSpPr txBox="1"/>
          <p:nvPr>
            <p:ph idx="1" type="subTitle"/>
          </p:nvPr>
        </p:nvSpPr>
        <p:spPr>
          <a:xfrm>
            <a:off x="4734709" y="2939107"/>
            <a:ext cx="2958864" cy="409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600"/>
              <a:buNone/>
            </a:pPr>
            <a:r>
              <a:rPr b="1" lang="en-US">
                <a:solidFill>
                  <a:schemeClr val="dk1"/>
                </a:solidFill>
                <a:latin typeface="Times New Roman"/>
                <a:ea typeface="Times New Roman"/>
                <a:cs typeface="Times New Roman"/>
                <a:sym typeface="Times New Roman"/>
              </a:rPr>
              <a:t>BY: Dharshika Singh</a:t>
            </a:r>
            <a:endParaRPr b="1">
              <a:solidFill>
                <a:schemeClr val="dk1"/>
              </a:solidFill>
              <a:latin typeface="Times New Roman"/>
              <a:ea typeface="Times New Roman"/>
              <a:cs typeface="Times New Roman"/>
              <a:sym typeface="Times New Roman"/>
            </a:endParaRPr>
          </a:p>
        </p:txBody>
      </p:sp>
      <p:sp>
        <p:nvSpPr>
          <p:cNvPr id="218" name="Google Shape;218;p1"/>
          <p:cNvSpPr txBox="1"/>
          <p:nvPr/>
        </p:nvSpPr>
        <p:spPr>
          <a:xfrm>
            <a:off x="1562060" y="1007104"/>
            <a:ext cx="4974077" cy="105502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000"/>
              </a:spcAft>
              <a:buClr>
                <a:srgbClr val="0D323D"/>
              </a:buClr>
              <a:buSzPts val="8800"/>
              <a:buFont typeface="Algerian"/>
              <a:buNone/>
            </a:pPr>
            <a:r>
              <a:rPr b="1" i="0" lang="en-US" sz="8800" u="none" cap="none" strike="noStrike">
                <a:solidFill>
                  <a:srgbClr val="0D323D"/>
                </a:solidFill>
                <a:latin typeface="Algerian"/>
                <a:ea typeface="Algerian"/>
                <a:cs typeface="Algerian"/>
                <a:sym typeface="Algerian"/>
              </a:rPr>
              <a:t>ZOMATO</a:t>
            </a:r>
            <a:endParaRPr b="0" i="0" sz="8800" u="none" cap="none" strike="noStrike">
              <a:solidFill>
                <a:srgbClr val="0D323D"/>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0"/>
          <p:cNvSpPr txBox="1"/>
          <p:nvPr>
            <p:ph idx="1" type="subTitle"/>
          </p:nvPr>
        </p:nvSpPr>
        <p:spPr>
          <a:xfrm>
            <a:off x="403264" y="760891"/>
            <a:ext cx="4585336" cy="1365803"/>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The Data Shows Stable Growth In The Restaurant Industry, With Occasional Fluctuations Due To Economic Factors</a:t>
            </a:r>
            <a:endParaRPr cap="none">
              <a:latin typeface="Arial"/>
              <a:ea typeface="Arial"/>
              <a:cs typeface="Arial"/>
              <a:sym typeface="Arial"/>
            </a:endParaRPr>
          </a:p>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Analyzing The Data, We Can Observe The Trends In Restaurants Opening Across Different Years.</a:t>
            </a:r>
            <a:endParaRPr/>
          </a:p>
        </p:txBody>
      </p:sp>
      <p:sp>
        <p:nvSpPr>
          <p:cNvPr id="296" name="Google Shape;296;p10"/>
          <p:cNvSpPr txBox="1"/>
          <p:nvPr>
            <p:ph type="title"/>
          </p:nvPr>
        </p:nvSpPr>
        <p:spPr>
          <a:xfrm>
            <a:off x="409961" y="261090"/>
            <a:ext cx="8442564" cy="499801"/>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ANNUAL RESTAURANTS OPENING OVERVIEW</a:t>
            </a:r>
            <a:endParaRPr b="1" sz="2000">
              <a:latin typeface="Arial"/>
              <a:ea typeface="Arial"/>
              <a:cs typeface="Arial"/>
              <a:sym typeface="Arial"/>
            </a:endParaRPr>
          </a:p>
        </p:txBody>
      </p:sp>
      <p:sp>
        <p:nvSpPr>
          <p:cNvPr id="297" name="Google Shape;297;p10"/>
          <p:cNvSpPr txBox="1"/>
          <p:nvPr/>
        </p:nvSpPr>
        <p:spPr>
          <a:xfrm>
            <a:off x="588880" y="1936604"/>
            <a:ext cx="7161449" cy="2792521"/>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2010</a:t>
            </a:r>
            <a:r>
              <a:rPr b="0" i="0" lang="en-US" sz="1200" u="none" cap="none" strike="noStrike">
                <a:solidFill>
                  <a:schemeClr val="dk1"/>
                </a:solidFill>
                <a:latin typeface="Arial"/>
                <a:ea typeface="Arial"/>
                <a:cs typeface="Arial"/>
                <a:sym typeface="Arial"/>
              </a:rPr>
              <a:t>: Increased to </a:t>
            </a:r>
            <a:r>
              <a:rPr b="1" i="0" lang="en-US" sz="1200" u="none" cap="none" strike="noStrike">
                <a:solidFill>
                  <a:schemeClr val="dk1"/>
                </a:solidFill>
                <a:latin typeface="Arial"/>
                <a:ea typeface="Arial"/>
                <a:cs typeface="Arial"/>
                <a:sym typeface="Arial"/>
              </a:rPr>
              <a:t>1,080</a:t>
            </a:r>
            <a:r>
              <a:rPr b="0" i="0" lang="en-US" sz="1200" u="none" cap="none" strike="noStrike">
                <a:solidFill>
                  <a:schemeClr val="dk1"/>
                </a:solidFill>
                <a:latin typeface="Arial"/>
                <a:ea typeface="Arial"/>
                <a:cs typeface="Arial"/>
                <a:sym typeface="Arial"/>
              </a:rPr>
              <a:t> new openings, showing growth.</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2011</a:t>
            </a:r>
            <a:r>
              <a:rPr b="0" i="0" lang="en-US" sz="1200" u="none" cap="none" strike="noStrike">
                <a:solidFill>
                  <a:schemeClr val="dk1"/>
                </a:solidFill>
                <a:latin typeface="Arial"/>
                <a:ea typeface="Arial"/>
                <a:cs typeface="Arial"/>
                <a:sym typeface="Arial"/>
              </a:rPr>
              <a:t>: Rose to </a:t>
            </a:r>
            <a:r>
              <a:rPr b="1" i="0" lang="en-US" sz="1200" u="none" cap="none" strike="noStrike">
                <a:solidFill>
                  <a:schemeClr val="dk1"/>
                </a:solidFill>
                <a:latin typeface="Arial"/>
                <a:ea typeface="Arial"/>
                <a:cs typeface="Arial"/>
                <a:sym typeface="Arial"/>
              </a:rPr>
              <a:t>1,098</a:t>
            </a:r>
            <a:r>
              <a:rPr b="0" i="0" lang="en-US" sz="1200" u="none" cap="none" strike="noStrike">
                <a:solidFill>
                  <a:schemeClr val="dk1"/>
                </a:solidFill>
                <a:latin typeface="Arial"/>
                <a:ea typeface="Arial"/>
                <a:cs typeface="Arial"/>
                <a:sym typeface="Arial"/>
              </a:rPr>
              <a:t> openings, continuing upward trend.</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2012</a:t>
            </a:r>
            <a:r>
              <a:rPr b="0" i="0" lang="en-US" sz="1200" u="none" cap="none" strike="noStrike">
                <a:solidFill>
                  <a:schemeClr val="dk1"/>
                </a:solidFill>
                <a:latin typeface="Arial"/>
                <a:ea typeface="Arial"/>
                <a:cs typeface="Arial"/>
                <a:sym typeface="Arial"/>
              </a:rPr>
              <a:t>: Slight dip to </a:t>
            </a:r>
            <a:r>
              <a:rPr b="1" i="0" lang="en-US" sz="1200" u="none" cap="none" strike="noStrike">
                <a:solidFill>
                  <a:schemeClr val="dk1"/>
                </a:solidFill>
                <a:latin typeface="Arial"/>
                <a:ea typeface="Arial"/>
                <a:cs typeface="Arial"/>
                <a:sym typeface="Arial"/>
              </a:rPr>
              <a:t>1,022</a:t>
            </a:r>
            <a:r>
              <a:rPr b="0" i="0" lang="en-US" sz="1200" u="none" cap="none" strike="noStrike">
                <a:solidFill>
                  <a:schemeClr val="dk1"/>
                </a:solidFill>
                <a:latin typeface="Arial"/>
                <a:ea typeface="Arial"/>
                <a:cs typeface="Arial"/>
                <a:sym typeface="Arial"/>
              </a:rPr>
              <a:t> due to possible market saturation</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200"/>
              <a:buFont typeface="Cabin"/>
              <a:buNone/>
            </a:pPr>
            <a:r>
              <a:rPr b="0" i="0" lang="en-US" sz="1200" u="none" cap="none" strike="noStrike">
                <a:solidFill>
                  <a:schemeClr val="dk1"/>
                </a:solidFill>
                <a:latin typeface="Arial"/>
                <a:ea typeface="Arial"/>
                <a:cs typeface="Arial"/>
                <a:sym typeface="Arial"/>
              </a:rPr>
              <a:t>              or economic factors.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2013</a:t>
            </a:r>
            <a:r>
              <a:rPr b="0" i="0" lang="en-US" sz="1200" u="none" cap="none" strike="noStrike">
                <a:solidFill>
                  <a:schemeClr val="dk1"/>
                </a:solidFill>
                <a:latin typeface="Arial"/>
                <a:ea typeface="Arial"/>
                <a:cs typeface="Arial"/>
                <a:sym typeface="Arial"/>
              </a:rPr>
              <a:t>: Rebounded to </a:t>
            </a:r>
            <a:r>
              <a:rPr b="1" i="0" lang="en-US" sz="1200" u="none" cap="none" strike="noStrike">
                <a:solidFill>
                  <a:schemeClr val="dk1"/>
                </a:solidFill>
                <a:latin typeface="Arial"/>
                <a:ea typeface="Arial"/>
                <a:cs typeface="Arial"/>
                <a:sym typeface="Arial"/>
              </a:rPr>
              <a:t>1,061</a:t>
            </a:r>
            <a:r>
              <a:rPr b="0" i="0" lang="en-US" sz="1200" u="none" cap="none" strike="noStrike">
                <a:solidFill>
                  <a:schemeClr val="dk1"/>
                </a:solidFill>
                <a:latin typeface="Arial"/>
                <a:ea typeface="Arial"/>
                <a:cs typeface="Arial"/>
                <a:sym typeface="Arial"/>
              </a:rPr>
              <a:t> openings, indicating renewed growth.</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2014</a:t>
            </a:r>
            <a:r>
              <a:rPr b="0" i="0" lang="en-US" sz="1200" u="none" cap="none" strike="noStrike">
                <a:solidFill>
                  <a:schemeClr val="dk1"/>
                </a:solidFill>
                <a:latin typeface="Arial"/>
                <a:ea typeface="Arial"/>
                <a:cs typeface="Arial"/>
                <a:sym typeface="Arial"/>
              </a:rPr>
              <a:t>: Minor decline to </a:t>
            </a:r>
            <a:r>
              <a:rPr b="1" i="0" lang="en-US" sz="1200" u="none" cap="none" strike="noStrike">
                <a:solidFill>
                  <a:schemeClr val="dk1"/>
                </a:solidFill>
                <a:latin typeface="Arial"/>
                <a:ea typeface="Arial"/>
                <a:cs typeface="Arial"/>
                <a:sym typeface="Arial"/>
              </a:rPr>
              <a:t>1,051</a:t>
            </a:r>
            <a:r>
              <a:rPr b="0" i="0" lang="en-US" sz="1200" u="none" cap="none" strike="noStrike">
                <a:solidFill>
                  <a:schemeClr val="dk1"/>
                </a:solidFill>
                <a:latin typeface="Arial"/>
                <a:ea typeface="Arial"/>
                <a:cs typeface="Arial"/>
                <a:sym typeface="Arial"/>
              </a:rPr>
              <a:t>, maintaining steady progress.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2015</a:t>
            </a:r>
            <a:r>
              <a:rPr b="0" i="0" lang="en-US" sz="1200" u="none" cap="none" strike="noStrike">
                <a:solidFill>
                  <a:schemeClr val="dk1"/>
                </a:solidFill>
                <a:latin typeface="Arial"/>
                <a:ea typeface="Arial"/>
                <a:cs typeface="Arial"/>
                <a:sym typeface="Arial"/>
              </a:rPr>
              <a:t>: Stable at </a:t>
            </a:r>
            <a:r>
              <a:rPr b="1" i="0" lang="en-US" sz="1200" u="none" cap="none" strike="noStrike">
                <a:solidFill>
                  <a:schemeClr val="dk1"/>
                </a:solidFill>
                <a:latin typeface="Arial"/>
                <a:ea typeface="Arial"/>
                <a:cs typeface="Arial"/>
                <a:sym typeface="Arial"/>
              </a:rPr>
              <a:t>1,024</a:t>
            </a:r>
            <a:r>
              <a:rPr b="0" i="0" lang="en-US" sz="1200" u="none" cap="none" strike="noStrike">
                <a:solidFill>
                  <a:schemeClr val="dk1"/>
                </a:solidFill>
                <a:latin typeface="Arial"/>
                <a:ea typeface="Arial"/>
                <a:cs typeface="Arial"/>
                <a:sym typeface="Arial"/>
              </a:rPr>
              <a:t> new openings, reflecting consistent demand.</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2016</a:t>
            </a:r>
            <a:r>
              <a:rPr b="0" i="0" lang="en-US" sz="1200" u="none" cap="none" strike="noStrike">
                <a:solidFill>
                  <a:schemeClr val="dk1"/>
                </a:solidFill>
                <a:latin typeface="Arial"/>
                <a:ea typeface="Arial"/>
                <a:cs typeface="Arial"/>
                <a:sym typeface="Arial"/>
              </a:rPr>
              <a:t>: Slightly up to </a:t>
            </a:r>
            <a:r>
              <a:rPr b="1" i="0" lang="en-US" sz="1200" u="none" cap="none" strike="noStrike">
                <a:solidFill>
                  <a:schemeClr val="dk1"/>
                </a:solidFill>
                <a:latin typeface="Arial"/>
                <a:ea typeface="Arial"/>
                <a:cs typeface="Arial"/>
                <a:sym typeface="Arial"/>
              </a:rPr>
              <a:t>1,027</a:t>
            </a:r>
            <a:r>
              <a:rPr b="0" i="0" lang="en-US" sz="1200" u="none" cap="none" strike="noStrike">
                <a:solidFill>
                  <a:schemeClr val="dk1"/>
                </a:solidFill>
                <a:latin typeface="Arial"/>
                <a:ea typeface="Arial"/>
                <a:cs typeface="Arial"/>
                <a:sym typeface="Arial"/>
              </a:rPr>
              <a:t>, showing industry resilience.</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2017</a:t>
            </a:r>
            <a:r>
              <a:rPr b="0" i="0" lang="en-US" sz="1200" u="none" cap="none" strike="noStrike">
                <a:solidFill>
                  <a:schemeClr val="dk1"/>
                </a:solidFill>
                <a:latin typeface="Arial"/>
                <a:ea typeface="Arial"/>
                <a:cs typeface="Arial"/>
                <a:sym typeface="Arial"/>
              </a:rPr>
              <a:t>: Increased to </a:t>
            </a:r>
            <a:r>
              <a:rPr b="1" i="0" lang="en-US" sz="1200" u="none" cap="none" strike="noStrike">
                <a:solidFill>
                  <a:schemeClr val="dk1"/>
                </a:solidFill>
                <a:latin typeface="Arial"/>
                <a:ea typeface="Arial"/>
                <a:cs typeface="Arial"/>
                <a:sym typeface="Arial"/>
              </a:rPr>
              <a:t>1,086</a:t>
            </a:r>
            <a:r>
              <a:rPr b="0" i="0" lang="en-US" sz="1200" u="none" cap="none" strike="noStrike">
                <a:solidFill>
                  <a:schemeClr val="dk1"/>
                </a:solidFill>
                <a:latin typeface="Arial"/>
                <a:ea typeface="Arial"/>
                <a:cs typeface="Arial"/>
                <a:sym typeface="Arial"/>
              </a:rPr>
              <a:t>, driven by renewed consumer interest.</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2018</a:t>
            </a:r>
            <a:r>
              <a:rPr b="0" i="0" lang="en-US" sz="1200" u="none" cap="none" strike="noStrike">
                <a:solidFill>
                  <a:schemeClr val="dk1"/>
                </a:solidFill>
                <a:latin typeface="Arial"/>
                <a:ea typeface="Arial"/>
                <a:cs typeface="Arial"/>
                <a:sym typeface="Arial"/>
              </a:rPr>
              <a:t>: Peaked at </a:t>
            </a:r>
            <a:r>
              <a:rPr b="1" i="0" lang="en-US" sz="1200" u="none" cap="none" strike="noStrike">
                <a:solidFill>
                  <a:schemeClr val="dk1"/>
                </a:solidFill>
                <a:latin typeface="Arial"/>
                <a:ea typeface="Arial"/>
                <a:cs typeface="Arial"/>
                <a:sym typeface="Arial"/>
              </a:rPr>
              <a:t>1,102</a:t>
            </a:r>
            <a:r>
              <a:rPr b="0" i="0" lang="en-US" sz="1200" u="none" cap="none" strike="noStrike">
                <a:solidFill>
                  <a:schemeClr val="dk1"/>
                </a:solidFill>
                <a:latin typeface="Arial"/>
                <a:ea typeface="Arial"/>
                <a:cs typeface="Arial"/>
                <a:sym typeface="Arial"/>
              </a:rPr>
              <a:t> openings, the highest in the period, signalling strong market growth.</a:t>
            </a:r>
            <a:endParaRPr b="0" i="0" sz="1400" u="none" cap="none" strike="noStrike">
              <a:solidFill>
                <a:srgbClr val="000000"/>
              </a:solidFill>
              <a:latin typeface="Arial"/>
              <a:ea typeface="Arial"/>
              <a:cs typeface="Arial"/>
              <a:sym typeface="Arial"/>
            </a:endParaRPr>
          </a:p>
        </p:txBody>
      </p:sp>
      <p:pic>
        <p:nvPicPr>
          <p:cNvPr id="298" name="Google Shape;298;p10"/>
          <p:cNvPicPr preferRelativeResize="0"/>
          <p:nvPr/>
        </p:nvPicPr>
        <p:blipFill rotWithShape="1">
          <a:blip r:embed="rId3">
            <a:alphaModFix/>
          </a:blip>
          <a:srcRect b="25456" l="23035" r="38000" t="33349"/>
          <a:stretch/>
        </p:blipFill>
        <p:spPr>
          <a:xfrm>
            <a:off x="5473787" y="1213978"/>
            <a:ext cx="3563007" cy="211888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idx="1" type="subTitle"/>
          </p:nvPr>
        </p:nvSpPr>
        <p:spPr>
          <a:xfrm>
            <a:off x="517109" y="1397278"/>
            <a:ext cx="4603531" cy="3136885"/>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200"/>
              <a:buNone/>
            </a:pPr>
            <a:r>
              <a:rPr lang="en-US" sz="1200" cap="none">
                <a:solidFill>
                  <a:schemeClr val="dk1"/>
                </a:solidFill>
                <a:latin typeface="Arial"/>
                <a:ea typeface="Arial"/>
                <a:cs typeface="Arial"/>
                <a:sym typeface="Arial"/>
              </a:rPr>
              <a:t>Based On The Provided Voting Data, </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Sri Lanka</a:t>
            </a:r>
            <a:r>
              <a:rPr b="0" i="0" lang="en-US" sz="1200" u="none" cap="none" strike="noStrike">
                <a:solidFill>
                  <a:schemeClr val="dk1"/>
                </a:solidFill>
                <a:latin typeface="Arial"/>
                <a:ea typeface="Arial"/>
                <a:cs typeface="Arial"/>
                <a:sym typeface="Arial"/>
              </a:rPr>
              <a:t>: Highest average voting score of 146, reflecting strong voter engagement.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Australia</a:t>
            </a:r>
            <a:r>
              <a:rPr b="0" i="0" lang="en-US" sz="1200" u="none" cap="none" strike="noStrike">
                <a:solidFill>
                  <a:schemeClr val="dk1"/>
                </a:solidFill>
                <a:latin typeface="Arial"/>
                <a:ea typeface="Arial"/>
                <a:cs typeface="Arial"/>
                <a:sym typeface="Arial"/>
              </a:rPr>
              <a:t>: Average score of 111, indicating moderate interest.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Canada</a:t>
            </a:r>
            <a:r>
              <a:rPr b="0" i="0" lang="en-US" sz="1200" u="none" cap="none" strike="noStrike">
                <a:solidFill>
                  <a:schemeClr val="dk1"/>
                </a:solidFill>
                <a:latin typeface="Arial"/>
                <a:ea typeface="Arial"/>
                <a:cs typeface="Arial"/>
                <a:sym typeface="Arial"/>
              </a:rPr>
              <a:t>: Score of 103, showing slightly lower engagement.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Singapore</a:t>
            </a:r>
            <a:r>
              <a:rPr b="0" i="0" lang="en-US" sz="1200" u="none" cap="none" strike="noStrike">
                <a:solidFill>
                  <a:schemeClr val="dk1"/>
                </a:solidFill>
                <a:latin typeface="Arial"/>
                <a:ea typeface="Arial"/>
                <a:cs typeface="Arial"/>
                <a:sym typeface="Arial"/>
              </a:rPr>
              <a:t>: Lowest average score of 32, suggesting reduced voter participation. </a:t>
            </a:r>
            <a:endParaRPr/>
          </a:p>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Overall, the Data Suggests Varied Levels Of Voter Engagement Across These Countries.</a:t>
            </a:r>
            <a:endParaRPr/>
          </a:p>
        </p:txBody>
      </p:sp>
      <p:sp>
        <p:nvSpPr>
          <p:cNvPr id="304" name="Google Shape;304;p11"/>
          <p:cNvSpPr txBox="1"/>
          <p:nvPr>
            <p:ph type="title"/>
          </p:nvPr>
        </p:nvSpPr>
        <p:spPr>
          <a:xfrm>
            <a:off x="517109" y="445024"/>
            <a:ext cx="6766560" cy="486305"/>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AVERAGE VOTING IN THE SUGGESTED COUNTRIES</a:t>
            </a:r>
            <a:endParaRPr b="1" sz="2000">
              <a:latin typeface="Arial"/>
              <a:ea typeface="Arial"/>
              <a:cs typeface="Arial"/>
              <a:sym typeface="Arial"/>
            </a:endParaRPr>
          </a:p>
        </p:txBody>
      </p:sp>
      <p:pic>
        <p:nvPicPr>
          <p:cNvPr id="305" name="Google Shape;305;p11"/>
          <p:cNvPicPr preferRelativeResize="0"/>
          <p:nvPr/>
        </p:nvPicPr>
        <p:blipFill rotWithShape="1">
          <a:blip r:embed="rId3">
            <a:alphaModFix/>
          </a:blip>
          <a:srcRect b="17854" l="22770" r="32621" t="27326"/>
          <a:stretch/>
        </p:blipFill>
        <p:spPr>
          <a:xfrm>
            <a:off x="5368506" y="1908512"/>
            <a:ext cx="3359972" cy="2322577"/>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392"/>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12"/>
          <p:cNvPicPr preferRelativeResize="0"/>
          <p:nvPr/>
        </p:nvPicPr>
        <p:blipFill rotWithShape="1">
          <a:blip r:embed="rId3">
            <a:alphaModFix/>
          </a:blip>
          <a:srcRect b="0" l="0" r="0" t="0"/>
          <a:stretch/>
        </p:blipFill>
        <p:spPr>
          <a:xfrm>
            <a:off x="3896875" y="3991569"/>
            <a:ext cx="1350249" cy="1151931"/>
          </a:xfrm>
          <a:prstGeom prst="rect">
            <a:avLst/>
          </a:prstGeom>
          <a:noFill/>
          <a:ln>
            <a:noFill/>
          </a:ln>
        </p:spPr>
      </p:pic>
      <p:sp>
        <p:nvSpPr>
          <p:cNvPr id="311" name="Google Shape;311;p12"/>
          <p:cNvSpPr txBox="1"/>
          <p:nvPr>
            <p:ph type="title"/>
          </p:nvPr>
        </p:nvSpPr>
        <p:spPr>
          <a:xfrm>
            <a:off x="720000" y="445025"/>
            <a:ext cx="7704000" cy="393701"/>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TOTAL EXPENDITURE ON FOODS</a:t>
            </a:r>
            <a:endParaRPr b="1" sz="2000">
              <a:latin typeface="Arial"/>
              <a:ea typeface="Arial"/>
              <a:cs typeface="Arial"/>
              <a:sym typeface="Arial"/>
            </a:endParaRPr>
          </a:p>
        </p:txBody>
      </p:sp>
      <p:graphicFrame>
        <p:nvGraphicFramePr>
          <p:cNvPr id="312" name="Google Shape;312;p12"/>
          <p:cNvGraphicFramePr/>
          <p:nvPr/>
        </p:nvGraphicFramePr>
        <p:xfrm>
          <a:off x="5574687" y="1453103"/>
          <a:ext cx="2992622" cy="2519807"/>
        </p:xfrm>
        <a:graphic>
          <a:graphicData uri="http://schemas.openxmlformats.org/drawingml/2006/chart">
            <c:chart r:id="rId4"/>
          </a:graphicData>
        </a:graphic>
      </p:graphicFrame>
      <p:sp>
        <p:nvSpPr>
          <p:cNvPr id="313" name="Google Shape;313;p12"/>
          <p:cNvSpPr txBox="1"/>
          <p:nvPr/>
        </p:nvSpPr>
        <p:spPr>
          <a:xfrm>
            <a:off x="797597" y="1326978"/>
            <a:ext cx="4021109" cy="2803587"/>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pie chart illustrates the total expenditure on food across four suggested countries: </a:t>
            </a:r>
            <a:r>
              <a:rPr b="1" i="0" lang="en-US" sz="1200" u="none" cap="none" strike="noStrike">
                <a:solidFill>
                  <a:schemeClr val="dk1"/>
                </a:solidFill>
                <a:latin typeface="Arial"/>
                <a:ea typeface="Arial"/>
                <a:cs typeface="Arial"/>
                <a:sym typeface="Arial"/>
              </a:rPr>
              <a:t>Sri Lanka, Australia, Singapore, </a:t>
            </a:r>
            <a:r>
              <a:rPr b="0" i="0" lang="en-US" sz="1200" u="none" cap="none" strike="noStrike">
                <a:solidFill>
                  <a:schemeClr val="dk1"/>
                </a:solidFill>
                <a:latin typeface="Arial"/>
                <a:ea typeface="Arial"/>
                <a:cs typeface="Arial"/>
                <a:sym typeface="Arial"/>
              </a:rPr>
              <a:t>and</a:t>
            </a:r>
            <a:r>
              <a:rPr b="1" i="0" lang="en-US" sz="1200" u="none" cap="none" strike="noStrike">
                <a:solidFill>
                  <a:schemeClr val="dk1"/>
                </a:solidFill>
                <a:latin typeface="Arial"/>
                <a:ea typeface="Arial"/>
                <a:cs typeface="Arial"/>
                <a:sym typeface="Arial"/>
              </a:rPr>
              <a:t> Canada.</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Singapore</a:t>
            </a:r>
            <a:r>
              <a:rPr b="0" i="0" lang="en-US" sz="1200" u="none" cap="none" strike="noStrike">
                <a:solidFill>
                  <a:schemeClr val="dk1"/>
                </a:solidFill>
                <a:latin typeface="Arial"/>
                <a:ea typeface="Arial"/>
                <a:cs typeface="Arial"/>
                <a:sym typeface="Arial"/>
              </a:rPr>
              <a:t>- ₹ 1,91,573	</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Australia</a:t>
            </a:r>
            <a:r>
              <a:rPr b="0" i="0" lang="en-US" sz="1200" u="none" cap="none" strike="noStrike">
                <a:solidFill>
                  <a:schemeClr val="dk1"/>
                </a:solidFill>
                <a:latin typeface="Arial"/>
                <a:ea typeface="Arial"/>
                <a:cs typeface="Arial"/>
                <a:sym typeface="Arial"/>
              </a:rPr>
              <a:t>- ₹ 31,362</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Sri Lanka- </a:t>
            </a:r>
            <a:r>
              <a:rPr b="0" i="0" lang="en-US" sz="1200" u="none" cap="none" strike="noStrike">
                <a:solidFill>
                  <a:schemeClr val="dk1"/>
                </a:solidFill>
                <a:latin typeface="Arial"/>
                <a:ea typeface="Arial"/>
                <a:cs typeface="Arial"/>
                <a:sym typeface="Arial"/>
              </a:rPr>
              <a:t>₹ 12,825</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Canada</a:t>
            </a:r>
            <a:r>
              <a:rPr b="0" i="0" lang="en-US" sz="1200" u="none" cap="none" strike="noStrike">
                <a:solidFill>
                  <a:schemeClr val="dk1"/>
                </a:solidFill>
                <a:latin typeface="Arial"/>
                <a:ea typeface="Arial"/>
                <a:cs typeface="Arial"/>
                <a:sym typeface="Arial"/>
              </a:rPr>
              <a:t>- ₹ 8,922</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chart highlights a clear disparity in food expenditure, with Singapore being the largest contributor and Canada the smallest.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3"/>
          <p:cNvSpPr txBox="1"/>
          <p:nvPr>
            <p:ph type="title"/>
          </p:nvPr>
        </p:nvSpPr>
        <p:spPr>
          <a:xfrm>
            <a:off x="467752" y="220538"/>
            <a:ext cx="7704000" cy="4134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CHOICE OF CUISINES</a:t>
            </a:r>
            <a:endParaRPr b="1" sz="2000">
              <a:latin typeface="Arial"/>
              <a:ea typeface="Arial"/>
              <a:cs typeface="Arial"/>
              <a:sym typeface="Arial"/>
            </a:endParaRPr>
          </a:p>
        </p:txBody>
      </p:sp>
      <p:sp>
        <p:nvSpPr>
          <p:cNvPr id="319" name="Google Shape;319;p13"/>
          <p:cNvSpPr txBox="1"/>
          <p:nvPr/>
        </p:nvSpPr>
        <p:spPr>
          <a:xfrm>
            <a:off x="643254" y="634001"/>
            <a:ext cx="7704000" cy="1276779"/>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According to my analysis, most individuals prefer their local cuisine over foreign cuisines, and restaurants that serve local cuisine and have higher ratings tend to receive better feedback. Thus, I've chosen a few regional dishes as well as a few more that received better reviews.</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Here are the top five cuisines in the suggested countries based on customer feedback.</a:t>
            </a:r>
            <a:endParaRPr b="0" i="0" sz="1200" u="none" cap="none" strike="noStrike">
              <a:solidFill>
                <a:schemeClr val="dk1"/>
              </a:solidFill>
              <a:latin typeface="Arial"/>
              <a:ea typeface="Arial"/>
              <a:cs typeface="Arial"/>
              <a:sym typeface="Arial"/>
            </a:endParaRPr>
          </a:p>
        </p:txBody>
      </p:sp>
      <p:pic>
        <p:nvPicPr>
          <p:cNvPr id="320" name="Google Shape;320;p13"/>
          <p:cNvPicPr preferRelativeResize="0"/>
          <p:nvPr/>
        </p:nvPicPr>
        <p:blipFill rotWithShape="1">
          <a:blip r:embed="rId3">
            <a:alphaModFix/>
          </a:blip>
          <a:srcRect b="0" l="0" r="0" t="0"/>
          <a:stretch/>
        </p:blipFill>
        <p:spPr>
          <a:xfrm>
            <a:off x="720000" y="2625350"/>
            <a:ext cx="1909688" cy="2006503"/>
          </a:xfrm>
          <a:prstGeom prst="rect">
            <a:avLst/>
          </a:prstGeom>
          <a:noFill/>
          <a:ln cap="sq" cmpd="thickThin" w="228600">
            <a:solidFill>
              <a:srgbClr val="000000"/>
            </a:solidFill>
            <a:prstDash val="solid"/>
            <a:miter lim="800000"/>
            <a:headEnd len="sm" w="sm" type="none"/>
            <a:tailEnd len="sm" w="sm" type="none"/>
          </a:ln>
        </p:spPr>
      </p:pic>
      <p:pic>
        <p:nvPicPr>
          <p:cNvPr id="321" name="Google Shape;321;p13"/>
          <p:cNvPicPr preferRelativeResize="0"/>
          <p:nvPr/>
        </p:nvPicPr>
        <p:blipFill rotWithShape="1">
          <a:blip r:embed="rId4">
            <a:alphaModFix/>
          </a:blip>
          <a:srcRect b="0" l="0" r="0" t="0"/>
          <a:stretch/>
        </p:blipFill>
        <p:spPr>
          <a:xfrm>
            <a:off x="6565854" y="2608477"/>
            <a:ext cx="1969283" cy="2023376"/>
          </a:xfrm>
          <a:prstGeom prst="rect">
            <a:avLst/>
          </a:prstGeom>
          <a:noFill/>
          <a:ln cap="sq" cmpd="thickThin" w="228600">
            <a:solidFill>
              <a:srgbClr val="000000"/>
            </a:solidFill>
            <a:prstDash val="solid"/>
            <a:miter lim="800000"/>
            <a:headEnd len="sm" w="sm" type="none"/>
            <a:tailEnd len="sm" w="sm" type="none"/>
          </a:ln>
        </p:spPr>
      </p:pic>
      <p:pic>
        <p:nvPicPr>
          <p:cNvPr id="322" name="Google Shape;322;p13"/>
          <p:cNvPicPr preferRelativeResize="0"/>
          <p:nvPr/>
        </p:nvPicPr>
        <p:blipFill rotWithShape="1">
          <a:blip r:embed="rId5">
            <a:alphaModFix/>
          </a:blip>
          <a:srcRect b="23004" l="25241" r="46069" t="20966"/>
          <a:stretch/>
        </p:blipFill>
        <p:spPr>
          <a:xfrm>
            <a:off x="3351749" y="2180467"/>
            <a:ext cx="2440501" cy="2681033"/>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4"/>
          <p:cNvSpPr txBox="1"/>
          <p:nvPr>
            <p:ph type="title"/>
          </p:nvPr>
        </p:nvSpPr>
        <p:spPr>
          <a:xfrm>
            <a:off x="720000" y="220247"/>
            <a:ext cx="7704000" cy="42948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MODE OF BOOKING</a:t>
            </a:r>
            <a:endParaRPr b="1" sz="2000">
              <a:latin typeface="Arial"/>
              <a:ea typeface="Arial"/>
              <a:cs typeface="Arial"/>
              <a:sym typeface="Arial"/>
            </a:endParaRPr>
          </a:p>
        </p:txBody>
      </p:sp>
      <p:sp>
        <p:nvSpPr>
          <p:cNvPr id="328" name="Google Shape;328;p14"/>
          <p:cNvSpPr txBox="1"/>
          <p:nvPr/>
        </p:nvSpPr>
        <p:spPr>
          <a:xfrm>
            <a:off x="720000" y="734964"/>
            <a:ext cx="8045628" cy="1709082"/>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Arial"/>
                <a:ea typeface="Arial"/>
                <a:cs typeface="Arial"/>
                <a:sym typeface="Arial"/>
              </a:rPr>
              <a:t>Research shows no restaurants in these countries currently offer online or table booking services, presenting an opportunity for innovation.</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Arial"/>
                <a:ea typeface="Arial"/>
                <a:cs typeface="Arial"/>
                <a:sym typeface="Arial"/>
              </a:rPr>
              <a:t>74.34% </a:t>
            </a:r>
            <a:r>
              <a:rPr b="0" i="0" lang="en-US" sz="1200" u="none" cap="none" strike="noStrike">
                <a:solidFill>
                  <a:schemeClr val="dk1"/>
                </a:solidFill>
                <a:latin typeface="Arial"/>
                <a:ea typeface="Arial"/>
                <a:cs typeface="Arial"/>
                <a:sym typeface="Arial"/>
              </a:rPr>
              <a:t>of restaurants cater to walk-ins; </a:t>
            </a:r>
            <a:r>
              <a:rPr b="1" i="0" lang="en-US" sz="1200" u="none" cap="none" strike="noStrike">
                <a:solidFill>
                  <a:schemeClr val="dk1"/>
                </a:solidFill>
                <a:latin typeface="Arial"/>
                <a:ea typeface="Arial"/>
                <a:cs typeface="Arial"/>
                <a:sym typeface="Arial"/>
              </a:rPr>
              <a:t>25.66% </a:t>
            </a:r>
            <a:r>
              <a:rPr b="0" i="0" lang="en-US" sz="1200" u="none" cap="none" strike="noStrike">
                <a:solidFill>
                  <a:schemeClr val="dk1"/>
                </a:solidFill>
                <a:latin typeface="Arial"/>
                <a:ea typeface="Arial"/>
                <a:cs typeface="Arial"/>
                <a:sym typeface="Arial"/>
              </a:rPr>
              <a:t>offer table bookings, likely for formal dining or high-demand areas.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Arial"/>
                <a:ea typeface="Arial"/>
                <a:cs typeface="Arial"/>
                <a:sym typeface="Arial"/>
              </a:rPr>
              <a:t>87.88% </a:t>
            </a:r>
            <a:r>
              <a:rPr b="0" i="0" lang="en-US" sz="1200" u="none" cap="none" strike="noStrike">
                <a:solidFill>
                  <a:schemeClr val="dk1"/>
                </a:solidFill>
                <a:latin typeface="Arial"/>
                <a:ea typeface="Arial"/>
                <a:cs typeface="Arial"/>
                <a:sym typeface="Arial"/>
              </a:rPr>
              <a:t>of restaurants serve walk-ins without online delivery; </a:t>
            </a:r>
            <a:r>
              <a:rPr b="1" i="0" lang="en-US" sz="1200" u="none" cap="none" strike="noStrike">
                <a:solidFill>
                  <a:schemeClr val="dk1"/>
                </a:solidFill>
                <a:latin typeface="Arial"/>
                <a:ea typeface="Arial"/>
                <a:cs typeface="Arial"/>
                <a:sym typeface="Arial"/>
              </a:rPr>
              <a:t>12.12% </a:t>
            </a:r>
            <a:r>
              <a:rPr b="0" i="0" lang="en-US" sz="1200" u="none" cap="none" strike="noStrike">
                <a:solidFill>
                  <a:schemeClr val="dk1"/>
                </a:solidFill>
                <a:latin typeface="Arial"/>
                <a:ea typeface="Arial"/>
                <a:cs typeface="Arial"/>
                <a:sym typeface="Arial"/>
              </a:rPr>
              <a:t>provide it, likely in high-demand or formal dining locations.</a:t>
            </a:r>
            <a:endParaRPr b="0" i="0" sz="1400" u="none" cap="none" strike="noStrike">
              <a:solidFill>
                <a:srgbClr val="000000"/>
              </a:solidFill>
              <a:latin typeface="Arial"/>
              <a:ea typeface="Arial"/>
              <a:cs typeface="Arial"/>
              <a:sym typeface="Arial"/>
            </a:endParaRPr>
          </a:p>
        </p:txBody>
      </p:sp>
      <p:pic>
        <p:nvPicPr>
          <p:cNvPr id="329" name="Google Shape;329;p14"/>
          <p:cNvPicPr preferRelativeResize="0"/>
          <p:nvPr/>
        </p:nvPicPr>
        <p:blipFill rotWithShape="1">
          <a:blip r:embed="rId3">
            <a:alphaModFix/>
          </a:blip>
          <a:srcRect b="0" l="0" r="0" t="0"/>
          <a:stretch/>
        </p:blipFill>
        <p:spPr>
          <a:xfrm>
            <a:off x="676453" y="3032651"/>
            <a:ext cx="1356565" cy="1350205"/>
          </a:xfrm>
          <a:prstGeom prst="rect">
            <a:avLst/>
          </a:prstGeom>
          <a:noFill/>
          <a:ln>
            <a:noFill/>
          </a:ln>
        </p:spPr>
      </p:pic>
      <p:pic>
        <p:nvPicPr>
          <p:cNvPr id="330" name="Google Shape;330;p14"/>
          <p:cNvPicPr preferRelativeResize="0"/>
          <p:nvPr/>
        </p:nvPicPr>
        <p:blipFill rotWithShape="1">
          <a:blip r:embed="rId4">
            <a:alphaModFix/>
          </a:blip>
          <a:srcRect b="0" l="0" r="0" t="0"/>
          <a:stretch/>
        </p:blipFill>
        <p:spPr>
          <a:xfrm>
            <a:off x="7186249" y="3032651"/>
            <a:ext cx="1281298" cy="1281298"/>
          </a:xfrm>
          <a:prstGeom prst="rect">
            <a:avLst/>
          </a:prstGeom>
          <a:noFill/>
          <a:ln>
            <a:noFill/>
          </a:ln>
        </p:spPr>
      </p:pic>
      <p:sp>
        <p:nvSpPr>
          <p:cNvPr id="331" name="Google Shape;331;p14"/>
          <p:cNvSpPr txBox="1"/>
          <p:nvPr/>
        </p:nvSpPr>
        <p:spPr>
          <a:xfrm>
            <a:off x="581127" y="4382856"/>
            <a:ext cx="1599900" cy="32565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bin"/>
              <a:buNone/>
            </a:pPr>
            <a:r>
              <a:rPr b="1" i="0" lang="en-US" sz="1200" u="none" cap="none" strike="noStrike">
                <a:solidFill>
                  <a:schemeClr val="dk1"/>
                </a:solidFill>
                <a:latin typeface="Cabin"/>
                <a:ea typeface="Cabin"/>
                <a:cs typeface="Cabin"/>
                <a:sym typeface="Cabin"/>
              </a:rPr>
              <a:t>Online Delivery</a:t>
            </a:r>
            <a:endParaRPr b="1" i="0" sz="1200" u="none" cap="none" strike="noStrike">
              <a:solidFill>
                <a:schemeClr val="dk1"/>
              </a:solidFill>
              <a:latin typeface="Cabin"/>
              <a:ea typeface="Cabin"/>
              <a:cs typeface="Cabin"/>
              <a:sym typeface="Cabin"/>
            </a:endParaRPr>
          </a:p>
        </p:txBody>
      </p:sp>
      <p:sp>
        <p:nvSpPr>
          <p:cNvPr id="332" name="Google Shape;332;p14"/>
          <p:cNvSpPr txBox="1"/>
          <p:nvPr/>
        </p:nvSpPr>
        <p:spPr>
          <a:xfrm>
            <a:off x="7075154" y="4377047"/>
            <a:ext cx="1599900" cy="32565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bin"/>
              <a:buNone/>
            </a:pPr>
            <a:r>
              <a:rPr b="1" i="0" lang="en-US" sz="1200" u="none" cap="none" strike="noStrike">
                <a:solidFill>
                  <a:schemeClr val="dk1"/>
                </a:solidFill>
                <a:latin typeface="Cabin"/>
                <a:ea typeface="Cabin"/>
                <a:cs typeface="Cabin"/>
                <a:sym typeface="Cabin"/>
              </a:rPr>
              <a:t>Table Booking</a:t>
            </a:r>
            <a:endParaRPr b="1" i="0" sz="1200" u="none" cap="none" strike="noStrike">
              <a:solidFill>
                <a:schemeClr val="dk1"/>
              </a:solidFill>
              <a:latin typeface="Cabin"/>
              <a:ea typeface="Cabin"/>
              <a:cs typeface="Cabin"/>
              <a:sym typeface="Cabin"/>
            </a:endParaRPr>
          </a:p>
        </p:txBody>
      </p:sp>
      <p:pic>
        <p:nvPicPr>
          <p:cNvPr id="333" name="Google Shape;333;p14"/>
          <p:cNvPicPr preferRelativeResize="0"/>
          <p:nvPr/>
        </p:nvPicPr>
        <p:blipFill rotWithShape="1">
          <a:blip r:embed="rId5">
            <a:alphaModFix/>
          </a:blip>
          <a:srcRect b="19940" l="5585" r="64757" t="29669"/>
          <a:stretch/>
        </p:blipFill>
        <p:spPr>
          <a:xfrm>
            <a:off x="2449800" y="2856712"/>
            <a:ext cx="1991949" cy="1903932"/>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392"/>
              </a:srgbClr>
            </a:outerShdw>
          </a:effectLst>
        </p:spPr>
      </p:pic>
      <p:pic>
        <p:nvPicPr>
          <p:cNvPr id="334" name="Google Shape;334;p14"/>
          <p:cNvPicPr preferRelativeResize="0"/>
          <p:nvPr/>
        </p:nvPicPr>
        <p:blipFill rotWithShape="1">
          <a:blip r:embed="rId5">
            <a:alphaModFix/>
          </a:blip>
          <a:srcRect b="15893" l="41236" r="26907" t="30896"/>
          <a:stretch/>
        </p:blipFill>
        <p:spPr>
          <a:xfrm>
            <a:off x="4836969" y="2846859"/>
            <a:ext cx="2036960" cy="1913785"/>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392"/>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5"/>
          <p:cNvSpPr txBox="1"/>
          <p:nvPr>
            <p:ph type="title"/>
          </p:nvPr>
        </p:nvSpPr>
        <p:spPr>
          <a:xfrm>
            <a:off x="375219" y="100899"/>
            <a:ext cx="7704000" cy="46035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Times New Roman"/>
              <a:buNone/>
            </a:pPr>
            <a:r>
              <a:rPr b="1" lang="en-US" sz="2000">
                <a:latin typeface="Times New Roman"/>
                <a:ea typeface="Times New Roman"/>
                <a:cs typeface="Times New Roman"/>
                <a:sym typeface="Times New Roman"/>
              </a:rPr>
              <a:t>DASHBOARD</a:t>
            </a:r>
            <a:endParaRPr b="1" sz="2000">
              <a:latin typeface="Times New Roman"/>
              <a:ea typeface="Times New Roman"/>
              <a:cs typeface="Times New Roman"/>
              <a:sym typeface="Times New Roman"/>
            </a:endParaRPr>
          </a:p>
        </p:txBody>
      </p:sp>
      <p:pic>
        <p:nvPicPr>
          <p:cNvPr id="340" name="Google Shape;340;p15"/>
          <p:cNvPicPr preferRelativeResize="0"/>
          <p:nvPr/>
        </p:nvPicPr>
        <p:blipFill rotWithShape="1">
          <a:blip r:embed="rId3">
            <a:alphaModFix/>
          </a:blip>
          <a:srcRect b="2134" l="0" r="0" t="2134"/>
          <a:stretch/>
        </p:blipFill>
        <p:spPr>
          <a:xfrm>
            <a:off x="375219" y="623038"/>
            <a:ext cx="8393564" cy="4327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6"/>
          <p:cNvSpPr txBox="1"/>
          <p:nvPr>
            <p:ph type="title"/>
          </p:nvPr>
        </p:nvSpPr>
        <p:spPr>
          <a:xfrm>
            <a:off x="422515" y="100899"/>
            <a:ext cx="2540308" cy="4035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SHOWCASE</a:t>
            </a:r>
            <a:endParaRPr b="1" sz="2000">
              <a:latin typeface="Arial"/>
              <a:ea typeface="Arial"/>
              <a:cs typeface="Arial"/>
              <a:sym typeface="Arial"/>
            </a:endParaRPr>
          </a:p>
        </p:txBody>
      </p:sp>
      <p:sp>
        <p:nvSpPr>
          <p:cNvPr id="346" name="Google Shape;346;p16"/>
          <p:cNvSpPr txBox="1"/>
          <p:nvPr/>
        </p:nvSpPr>
        <p:spPr>
          <a:xfrm>
            <a:off x="422515" y="572700"/>
            <a:ext cx="8355725" cy="45935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This dashboard provides a comprehensive overview of Zomato restaurant analytics, capturing key metrics across various dimensions. Here’s a breakdown of the dashboard elements: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Total Restaurants, Countries, Cities, Cuisines</a:t>
            </a:r>
            <a:r>
              <a:rPr b="0" i="0" lang="en-US" sz="1200" u="none" cap="none" strike="noStrike">
                <a:solidFill>
                  <a:schemeClr val="dk1"/>
                </a:solidFill>
                <a:latin typeface="Arial"/>
                <a:ea typeface="Arial"/>
                <a:cs typeface="Arial"/>
                <a:sym typeface="Arial"/>
              </a:rPr>
              <a:t>: Displays a high-level summary of the Zomato dataset, showing the total number of restaurants (9,551), countries   (15), cities (141), and cuisines (1,826) represented in the data. This gives a quick snapshot of the scale of operations.</a:t>
            </a:r>
            <a:endParaRPr b="0" i="0" sz="1400" u="none" cap="none" strike="noStrike">
              <a:solidFill>
                <a:srgbClr val="000000"/>
              </a:solidFill>
              <a:latin typeface="Arial"/>
              <a:ea typeface="Arial"/>
              <a:cs typeface="Arial"/>
              <a:sym typeface="Arial"/>
            </a:endParaRPr>
          </a:p>
          <a:p>
            <a:pPr indent="0" lvl="2" marL="9144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Total Votes and Average Rating</a:t>
            </a:r>
            <a:r>
              <a:rPr b="0" i="0" lang="en-US" sz="1200" u="none" cap="none" strike="noStrike">
                <a:solidFill>
                  <a:schemeClr val="dk1"/>
                </a:solidFill>
                <a:latin typeface="Arial"/>
                <a:ea typeface="Arial"/>
                <a:cs typeface="Arial"/>
                <a:sym typeface="Arial"/>
              </a:rPr>
              <a:t>: Summarizes user engagement through total votes (14,98,645) and provides an overall average rating (2.89). These metrics indicate customer interaction and satisfaction levels.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Month-wise Restaurants</a:t>
            </a:r>
            <a:r>
              <a:rPr b="0" i="0" lang="en-US" sz="1200" u="none" cap="none" strike="noStrike">
                <a:solidFill>
                  <a:schemeClr val="dk1"/>
                </a:solidFill>
                <a:latin typeface="Arial"/>
                <a:ea typeface="Arial"/>
                <a:cs typeface="Arial"/>
                <a:sym typeface="Arial"/>
              </a:rPr>
              <a:t>: A line chart shows the number of restaurants added each month. The trend helps in understanding the growth over time and identifying peak periods.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Country-wise Restaurants: </a:t>
            </a:r>
            <a:r>
              <a:rPr b="0" i="0" lang="en-US" sz="1200" u="none" cap="none" strike="noStrike">
                <a:solidFill>
                  <a:schemeClr val="dk1"/>
                </a:solidFill>
                <a:latin typeface="Arial"/>
                <a:ea typeface="Arial"/>
                <a:cs typeface="Arial"/>
                <a:sym typeface="Arial"/>
              </a:rPr>
              <a:t>A bar chart represents restaurants’ distribution across different countries, with the United Kingdom leading with 80 restaurants. This can inform market penetration and regional focus.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Table Booking and Online Delivery</a:t>
            </a:r>
            <a:r>
              <a:rPr b="0" i="0" lang="en-US" sz="1200" u="none" cap="none" strike="noStrike">
                <a:solidFill>
                  <a:schemeClr val="dk1"/>
                </a:solidFill>
                <a:latin typeface="Arial"/>
                <a:ea typeface="Arial"/>
                <a:cs typeface="Arial"/>
                <a:sym typeface="Arial"/>
              </a:rPr>
              <a:t>: Donut charts provide insights into customer behaviour. High percentages for online delivery (93.98%) and table booking (89.89%) highlight the importance of these services.</a:t>
            </a:r>
            <a:endParaRPr b="0" i="0" sz="1400" u="none" cap="none" strike="noStrike">
              <a:solidFill>
                <a:srgbClr val="000000"/>
              </a:solidFill>
              <a:latin typeface="Arial"/>
              <a:ea typeface="Arial"/>
              <a:cs typeface="Arial"/>
              <a:sym typeface="Arial"/>
            </a:endParaRPr>
          </a:p>
          <a:p>
            <a:pPr indent="-95250" lvl="0" marL="171450" marR="0" rtl="0" algn="just">
              <a:lnSpc>
                <a:spcPct val="10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Rating vs. Restaurants</a:t>
            </a:r>
            <a:r>
              <a:rPr b="0" i="0" lang="en-US" sz="1200" u="none" cap="none" strike="noStrike">
                <a:solidFill>
                  <a:schemeClr val="dk1"/>
                </a:solidFill>
                <a:latin typeface="Arial"/>
                <a:ea typeface="Arial"/>
                <a:cs typeface="Arial"/>
                <a:sym typeface="Arial"/>
              </a:rPr>
              <a:t>: A bar chart mapping the number of restaurants against their ratings. This helps in identifying how many restaurants fall within specific rating brackets, useful for quality assessment.</a:t>
            </a:r>
            <a:endParaRPr b="1" i="0" sz="1200" u="none" cap="none" strike="noStrike">
              <a:solidFill>
                <a:schemeClr val="dk1"/>
              </a:solidFill>
              <a:latin typeface="Arial"/>
              <a:ea typeface="Arial"/>
              <a:cs typeface="Arial"/>
              <a:sym typeface="Arial"/>
            </a:endParaRPr>
          </a:p>
          <a:p>
            <a:pPr indent="-101600" lvl="0" marL="184150" marR="5715" rtl="0" algn="l">
              <a:lnSpc>
                <a:spcPct val="150000"/>
              </a:lnSpc>
              <a:spcBef>
                <a:spcPts val="30"/>
              </a:spcBef>
              <a:spcAft>
                <a:spcPts val="0"/>
              </a:spcAft>
              <a:buClr>
                <a:schemeClr val="dk1"/>
              </a:buClr>
              <a:buSzPts val="1100"/>
              <a:buFont typeface="Twentieth Century"/>
              <a:buNone/>
            </a:pPr>
            <a:r>
              <a:t/>
            </a:r>
            <a:endParaRPr b="0" i="0" sz="1100" u="none" cap="none" strike="noStrike">
              <a:solidFill>
                <a:schemeClr val="dk1"/>
              </a:solidFill>
              <a:latin typeface="Arial"/>
              <a:ea typeface="Arial"/>
              <a:cs typeface="Arial"/>
              <a:sym typeface="Arial"/>
            </a:endParaRPr>
          </a:p>
          <a:p>
            <a:pPr indent="-95250" lvl="0" marL="171450" marR="0" rtl="0" algn="just">
              <a:lnSpc>
                <a:spcPct val="100000"/>
              </a:lnSpc>
              <a:spcBef>
                <a:spcPts val="0"/>
              </a:spcBef>
              <a:spcAft>
                <a:spcPts val="0"/>
              </a:spcAft>
              <a:buClr>
                <a:schemeClr val="dk1"/>
              </a:buClr>
              <a:buSzPts val="1200"/>
              <a:buFont typeface="Twentieth Century"/>
              <a:buNone/>
            </a:pPr>
            <a:r>
              <a:t/>
            </a:r>
            <a:endParaRPr b="0" i="0" sz="1200" u="none" cap="none" strike="noStrike">
              <a:solidFill>
                <a:srgbClr val="FEFEFE"/>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7"/>
          <p:cNvSpPr txBox="1"/>
          <p:nvPr>
            <p:ph type="title"/>
          </p:nvPr>
        </p:nvSpPr>
        <p:spPr>
          <a:xfrm>
            <a:off x="3065910" y="44143"/>
            <a:ext cx="2540308"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Times New Roman"/>
              <a:buNone/>
            </a:pPr>
            <a:r>
              <a:rPr b="1" lang="en-US">
                <a:latin typeface="Times New Roman"/>
                <a:ea typeface="Times New Roman"/>
                <a:cs typeface="Times New Roman"/>
                <a:sym typeface="Times New Roman"/>
              </a:rPr>
              <a:t>SHOWCASE</a:t>
            </a:r>
            <a:endParaRPr b="1">
              <a:latin typeface="Times New Roman"/>
              <a:ea typeface="Times New Roman"/>
              <a:cs typeface="Times New Roman"/>
              <a:sym typeface="Times New Roman"/>
            </a:endParaRPr>
          </a:p>
        </p:txBody>
      </p:sp>
      <p:sp>
        <p:nvSpPr>
          <p:cNvPr id="352" name="Google Shape;352;p17"/>
          <p:cNvSpPr txBox="1"/>
          <p:nvPr/>
        </p:nvSpPr>
        <p:spPr>
          <a:xfrm>
            <a:off x="422515" y="572700"/>
            <a:ext cx="8374644" cy="4985980"/>
          </a:xfrm>
          <a:prstGeom prst="rect">
            <a:avLst/>
          </a:prstGeom>
          <a:noFill/>
          <a:ln>
            <a:noFill/>
          </a:ln>
        </p:spPr>
        <p:txBody>
          <a:bodyPr anchorCtr="0" anchor="t" bIns="45700" lIns="91425" spcFirstLastPara="1" rIns="91425" wrap="square" tIns="45700">
            <a:spAutoFit/>
          </a:bodyPr>
          <a:lstStyle/>
          <a:p>
            <a:pPr indent="-171450" lvl="0" marL="184150" marR="5715" rtl="0" algn="l">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Popular Cuisines: </a:t>
            </a:r>
            <a:r>
              <a:rPr b="0" i="0" lang="en-US" sz="1200" u="none" cap="none" strike="noStrike">
                <a:solidFill>
                  <a:schemeClr val="dk1"/>
                </a:solidFill>
                <a:latin typeface="Arial"/>
                <a:ea typeface="Arial"/>
                <a:cs typeface="Arial"/>
                <a:sym typeface="Arial"/>
              </a:rPr>
              <a:t>A bar chart showcasing the popularity of different cuisines, with Turkey and Brazil being particularly notable. This insight can guide menu decisions and marketing strategies.</a:t>
            </a:r>
            <a:endParaRPr b="1" i="0" sz="1200" u="none" cap="none" strike="noStrike">
              <a:solidFill>
                <a:schemeClr val="dk1"/>
              </a:solidFill>
              <a:latin typeface="Arial"/>
              <a:ea typeface="Arial"/>
              <a:cs typeface="Arial"/>
              <a:sym typeface="Arial"/>
            </a:endParaRPr>
          </a:p>
          <a:p>
            <a:pPr indent="-171450" lvl="0" marL="184150" marR="5715" rtl="0" algn="just">
              <a:lnSpc>
                <a:spcPct val="150000"/>
              </a:lnSpc>
              <a:spcBef>
                <a:spcPts val="5"/>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Y e a r  w i s e  Restaurants: </a:t>
            </a:r>
            <a:r>
              <a:rPr b="0" i="0" lang="en-US" sz="1200" u="none" cap="none" strike="noStrike">
                <a:solidFill>
                  <a:schemeClr val="dk1"/>
                </a:solidFill>
                <a:latin typeface="Arial"/>
                <a:ea typeface="Arial"/>
                <a:cs typeface="Arial"/>
                <a:sym typeface="Arial"/>
              </a:rPr>
              <a:t>A bar chart that tracks the number of restaurants opened each year,  providing a historical perspective on business expansion.</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35"/>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13970" marR="0" rtl="0" algn="just">
              <a:lnSpc>
                <a:spcPct val="100000"/>
              </a:lnSpc>
              <a:spcBef>
                <a:spcPts val="0"/>
              </a:spcBef>
              <a:spcAft>
                <a:spcPts val="0"/>
              </a:spcAft>
              <a:buClr>
                <a:srgbClr val="000000"/>
              </a:buClr>
              <a:buSzPts val="1200"/>
              <a:buFont typeface="Arial"/>
              <a:buNone/>
            </a:pPr>
            <a:r>
              <a:rPr b="1" i="0" lang="en-US" sz="1200" u="sng" cap="none" strike="noStrike">
                <a:solidFill>
                  <a:schemeClr val="dk1"/>
                </a:solidFill>
                <a:highlight>
                  <a:srgbClr val="C0C0C0"/>
                </a:highlight>
                <a:latin typeface="Arial"/>
                <a:ea typeface="Arial"/>
                <a:cs typeface="Arial"/>
                <a:sym typeface="Arial"/>
              </a:rPr>
              <a:t>Interpretation:</a:t>
            </a:r>
            <a:endParaRPr b="0" i="0" sz="1400" u="none" cap="none" strike="noStrike">
              <a:solidFill>
                <a:srgbClr val="000000"/>
              </a:solidFill>
              <a:latin typeface="Arial"/>
              <a:ea typeface="Arial"/>
              <a:cs typeface="Arial"/>
              <a:sym typeface="Arial"/>
            </a:endParaRPr>
          </a:p>
          <a:p>
            <a:pPr indent="0" lvl="0" marL="1397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City/Region Heatmap:</a:t>
            </a:r>
            <a:r>
              <a:rPr b="0" i="0" lang="en-US" sz="1200" u="none" cap="none" strike="noStrike">
                <a:solidFill>
                  <a:schemeClr val="dk1"/>
                </a:solidFill>
                <a:latin typeface="Arial"/>
                <a:ea typeface="Arial"/>
                <a:cs typeface="Arial"/>
                <a:sym typeface="Arial"/>
              </a:rPr>
              <a:t> Identifies areas with high average ratings for potential expansion.</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Rating Distribution:</a:t>
            </a:r>
            <a:r>
              <a:rPr b="0" i="0" lang="en-US" sz="1200" u="none" cap="none" strike="noStrike">
                <a:solidFill>
                  <a:schemeClr val="dk1"/>
                </a:solidFill>
                <a:latin typeface="Arial"/>
                <a:ea typeface="Arial"/>
                <a:cs typeface="Arial"/>
                <a:sym typeface="Arial"/>
              </a:rPr>
              <a:t> Bar charts and scatter plots categorize restaurants by ratings for quick assessments.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Time Series Analysis:</a:t>
            </a:r>
            <a:r>
              <a:rPr b="0" i="0" lang="en-US" sz="1200" u="none" cap="none" strike="noStrike">
                <a:solidFill>
                  <a:schemeClr val="dk1"/>
                </a:solidFill>
                <a:latin typeface="Arial"/>
                <a:ea typeface="Arial"/>
                <a:cs typeface="Arial"/>
                <a:sym typeface="Arial"/>
              </a:rPr>
              <a:t> Line charts illustrate yearly restaurant openings for market growth insights.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1" i="0" lang="en-US" sz="1200" u="sng" cap="none" strike="noStrike">
                <a:solidFill>
                  <a:schemeClr val="dk1"/>
                </a:solidFill>
                <a:latin typeface="Arial"/>
                <a:ea typeface="Arial"/>
                <a:cs typeface="Arial"/>
                <a:sym typeface="Arial"/>
              </a:rPr>
              <a:t>Interactivity</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Filters and Slicers: </a:t>
            </a:r>
            <a:r>
              <a:rPr b="0" i="0" lang="en-US" sz="1200" u="none" cap="none" strike="noStrike">
                <a:solidFill>
                  <a:schemeClr val="dk1"/>
                </a:solidFill>
                <a:latin typeface="Arial"/>
                <a:ea typeface="Arial"/>
                <a:cs typeface="Arial"/>
                <a:sym typeface="Arial"/>
              </a:rPr>
              <a:t>The dashboard includes ﬁlters for selecting speciﬁc cities, years or rating ranges, making it easier to drill down into the data for more detailed analysis.</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Example: </a:t>
            </a:r>
            <a:r>
              <a:rPr b="0" i="0" lang="en-US" sz="1200" u="none" cap="none" strike="noStrike">
                <a:solidFill>
                  <a:schemeClr val="dk1"/>
                </a:solidFill>
                <a:latin typeface="Arial"/>
                <a:ea typeface="Arial"/>
                <a:cs typeface="Arial"/>
                <a:sym typeface="Arial"/>
              </a:rPr>
              <a:t>Users can ﬁlter the dashboard to view only high-rated restaurants in a particular city, helping to focus on top-performing areas for strategic decision-making.</a:t>
            </a:r>
            <a:endParaRPr b="0" i="0" sz="1200" u="none" cap="none" strike="noStrike">
              <a:solidFill>
                <a:schemeClr val="dk1"/>
              </a:solidFill>
              <a:latin typeface="Arial"/>
              <a:ea typeface="Arial"/>
              <a:cs typeface="Arial"/>
              <a:sym typeface="Arial"/>
            </a:endParaRPr>
          </a:p>
          <a:p>
            <a:pPr indent="-95250" lvl="0" marL="171450" marR="0" rtl="0" algn="just">
              <a:lnSpc>
                <a:spcPct val="15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95250" lvl="0" marL="185420" marR="0" rtl="0" algn="just">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8"/>
          <p:cNvSpPr txBox="1"/>
          <p:nvPr>
            <p:ph type="title"/>
          </p:nvPr>
        </p:nvSpPr>
        <p:spPr>
          <a:xfrm>
            <a:off x="720000" y="1999049"/>
            <a:ext cx="7704000" cy="964867"/>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accent3"/>
              </a:buClr>
              <a:buSzPts val="3500"/>
              <a:buFont typeface="Arial"/>
              <a:buNone/>
            </a:pPr>
            <a:r>
              <a:rPr b="1" lang="en-US" sz="6600" cap="none">
                <a:solidFill>
                  <a:schemeClr val="accent3"/>
                </a:solidFill>
                <a:latin typeface="Arial"/>
                <a:ea typeface="Arial"/>
                <a:cs typeface="Arial"/>
                <a:sym typeface="Arial"/>
              </a:rPr>
              <a:t>Thank You!</a:t>
            </a:r>
            <a:endParaRPr b="1" sz="6600" cap="none">
              <a:solidFill>
                <a:schemeClr val="accent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
          <p:cNvSpPr txBox="1"/>
          <p:nvPr>
            <p:ph type="title"/>
          </p:nvPr>
        </p:nvSpPr>
        <p:spPr>
          <a:xfrm>
            <a:off x="720000" y="352803"/>
            <a:ext cx="7704000" cy="43547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CONTENTS</a:t>
            </a:r>
            <a:endParaRPr b="1" sz="2000">
              <a:latin typeface="Arial"/>
              <a:ea typeface="Arial"/>
              <a:cs typeface="Arial"/>
              <a:sym typeface="Arial"/>
            </a:endParaRPr>
          </a:p>
        </p:txBody>
      </p:sp>
      <p:sp>
        <p:nvSpPr>
          <p:cNvPr id="224" name="Google Shape;224;p2"/>
          <p:cNvSpPr txBox="1"/>
          <p:nvPr/>
        </p:nvSpPr>
        <p:spPr>
          <a:xfrm>
            <a:off x="720000" y="954303"/>
            <a:ext cx="5352726" cy="393614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Data Overview &amp; Data Cleaning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Cities in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Improve Performance in Low-Rating Areas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Lesser Competition &amp; Average Rating in the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Annual Restaurants Opening Overview</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Average Voting in the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Total Expenditure on Foods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Choice of Cuisines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Mode of Bookings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Dashboard</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Showcase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
          <p:cNvSpPr txBox="1"/>
          <p:nvPr>
            <p:ph type="title"/>
          </p:nvPr>
        </p:nvSpPr>
        <p:spPr>
          <a:xfrm>
            <a:off x="372066" y="248497"/>
            <a:ext cx="4498200" cy="426267"/>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PROBLEM STATEMENT</a:t>
            </a:r>
            <a:endParaRPr b="1" sz="2000">
              <a:latin typeface="Arial"/>
              <a:ea typeface="Arial"/>
              <a:cs typeface="Arial"/>
              <a:sym typeface="Arial"/>
            </a:endParaRPr>
          </a:p>
        </p:txBody>
      </p:sp>
      <p:sp>
        <p:nvSpPr>
          <p:cNvPr id="230" name="Google Shape;230;p3"/>
          <p:cNvSpPr txBox="1"/>
          <p:nvPr>
            <p:ph idx="1" type="body"/>
          </p:nvPr>
        </p:nvSpPr>
        <p:spPr>
          <a:xfrm>
            <a:off x="189186" y="837092"/>
            <a:ext cx="8109782" cy="626385"/>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You are hired as a consultant data analyst by Zomato where the team is looking for expansion and</a:t>
            </a:r>
            <a:r>
              <a:rPr b="1" i="0" lang="en-US" sz="12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opening restaurants. Your task is to come up with strategies/suggestions for opening newer restaurants.</a:t>
            </a:r>
            <a:br>
              <a:rPr lang="en-US" sz="1400">
                <a:latin typeface="Arial"/>
                <a:ea typeface="Arial"/>
                <a:cs typeface="Arial"/>
                <a:sym typeface="Arial"/>
              </a:rPr>
            </a:br>
            <a:endParaRPr sz="1200" cap="none">
              <a:latin typeface="Arial"/>
              <a:ea typeface="Arial"/>
              <a:cs typeface="Arial"/>
              <a:sym typeface="Arial"/>
            </a:endParaRPr>
          </a:p>
        </p:txBody>
      </p:sp>
      <p:pic>
        <p:nvPicPr>
          <p:cNvPr id="231" name="Google Shape;231;p3"/>
          <p:cNvPicPr preferRelativeResize="0"/>
          <p:nvPr/>
        </p:nvPicPr>
        <p:blipFill rotWithShape="1">
          <a:blip r:embed="rId3">
            <a:alphaModFix/>
          </a:blip>
          <a:srcRect b="0" l="0" r="0" t="0"/>
          <a:stretch/>
        </p:blipFill>
        <p:spPr>
          <a:xfrm>
            <a:off x="372066" y="1625805"/>
            <a:ext cx="8109782" cy="315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
          <p:cNvSpPr txBox="1"/>
          <p:nvPr>
            <p:ph type="title"/>
          </p:nvPr>
        </p:nvSpPr>
        <p:spPr>
          <a:xfrm>
            <a:off x="586476" y="223272"/>
            <a:ext cx="4887311" cy="426267"/>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DATA OVERVIEW &amp; DATA CLEANING</a:t>
            </a:r>
            <a:endParaRPr b="1" sz="2000">
              <a:latin typeface="Arial"/>
              <a:ea typeface="Arial"/>
              <a:cs typeface="Arial"/>
              <a:sym typeface="Arial"/>
            </a:endParaRPr>
          </a:p>
        </p:txBody>
      </p:sp>
      <p:sp>
        <p:nvSpPr>
          <p:cNvPr id="237" name="Google Shape;237;p4"/>
          <p:cNvSpPr txBox="1"/>
          <p:nvPr/>
        </p:nvSpPr>
        <p:spPr>
          <a:xfrm>
            <a:off x="172678" y="923342"/>
            <a:ext cx="3516453"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Data Overview</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is a total of 9551 restaurants worldwide.</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Most of the restaurants were opened in the year 2018.</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We can see that most restaurants have online deliveries and table bookings.</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Restaurants have a price range between 1- 4.</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Different restaurants have different ratings based on their cities’ cuisines and price range.</a:t>
            </a:r>
            <a:endParaRPr b="0" i="0" sz="1400" u="none" cap="none" strike="noStrike">
              <a:solidFill>
                <a:srgbClr val="000000"/>
              </a:solidFill>
              <a:latin typeface="Arial"/>
              <a:ea typeface="Arial"/>
              <a:cs typeface="Arial"/>
              <a:sym typeface="Arial"/>
            </a:endParaRPr>
          </a:p>
          <a:p>
            <a:pPr indent="-152400" lvl="0" marL="228600" marR="0" rtl="0" algn="l">
              <a:lnSpc>
                <a:spcPct val="10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238" name="Google Shape;238;p4"/>
          <p:cNvSpPr txBox="1"/>
          <p:nvPr/>
        </p:nvSpPr>
        <p:spPr>
          <a:xfrm>
            <a:off x="172678" y="3250662"/>
            <a:ext cx="8406918"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Data Cleaning</a:t>
            </a:r>
            <a:endParaRPr b="0" i="0" sz="18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are null values present in columns Longitude, Latitude and votes are replaced by their average respectively.</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are 9 blank cells found in the column cuisines are replaced by cuisines based on their country codes.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All currencies are updated in the Indian Rupees in the new column created named currency Updated.</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Year is extracted from the column Datekey_Opening.</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Data is well maintained with the help of wrap text, borders and Bold functions.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descr="How to remove duplicates in Excel" id="239" name="Google Shape;239;p4"/>
          <p:cNvPicPr preferRelativeResize="0"/>
          <p:nvPr/>
        </p:nvPicPr>
        <p:blipFill rotWithShape="1">
          <a:blip r:embed="rId3">
            <a:alphaModFix/>
          </a:blip>
          <a:srcRect b="0" l="0" r="0" t="0"/>
          <a:stretch/>
        </p:blipFill>
        <p:spPr>
          <a:xfrm>
            <a:off x="3832202" y="1016872"/>
            <a:ext cx="5242430" cy="23628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
          <p:cNvSpPr txBox="1"/>
          <p:nvPr>
            <p:ph type="title"/>
          </p:nvPr>
        </p:nvSpPr>
        <p:spPr>
          <a:xfrm>
            <a:off x="1061247" y="248497"/>
            <a:ext cx="4498200" cy="699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INTRODUCTION</a:t>
            </a:r>
            <a:endParaRPr b="1" sz="2000">
              <a:latin typeface="Arial"/>
              <a:ea typeface="Arial"/>
              <a:cs typeface="Arial"/>
              <a:sym typeface="Arial"/>
            </a:endParaRPr>
          </a:p>
        </p:txBody>
      </p:sp>
      <p:sp>
        <p:nvSpPr>
          <p:cNvPr id="245" name="Google Shape;245;p5"/>
          <p:cNvSpPr txBox="1"/>
          <p:nvPr>
            <p:ph idx="1" type="body"/>
          </p:nvPr>
        </p:nvSpPr>
        <p:spPr>
          <a:xfrm>
            <a:off x="1013048" y="950167"/>
            <a:ext cx="7117903" cy="371419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400"/>
              <a:buNone/>
            </a:pPr>
            <a:r>
              <a:rPr lang="en-US" sz="1200" cap="none">
                <a:latin typeface="Arial"/>
                <a:ea typeface="Arial"/>
                <a:cs typeface="Arial"/>
                <a:sym typeface="Arial"/>
              </a:rPr>
              <a:t>My extensive analysis, which I conducted as a consultant data analyst for Zomato, shows several essential strategic requirements for opening new restaurants. Market Segmentation According To User Preferences And Demographic Trends Provides A Sophisticated Way To Customize Restaurant Services To Particular Customer Segments, Maximizing Success Across Various Locations. Utilising location information makes it possible to identify places with strong demand and minimal competition, making it easier to choose great locations to optimise foot traffic and visibility. Developing Menus And Making Operational Enhancements To Improve The Whole Eating Experience Is Made Possible Through Insightful Analysis Of Zomato Customer Feedback And Cuisine Trends. Lastly, A Thorough Plan For Profitable Restaurant Expansion Includes Considerations For Sustainable Practices And A Varied Menu To Meet Changing Customer Tastes.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
          <p:cNvSpPr txBox="1"/>
          <p:nvPr>
            <p:ph type="title"/>
          </p:nvPr>
        </p:nvSpPr>
        <p:spPr>
          <a:xfrm>
            <a:off x="1326540" y="621778"/>
            <a:ext cx="5101713" cy="40425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b="1" lang="en-US" sz="2000">
                <a:solidFill>
                  <a:schemeClr val="dk1"/>
                </a:solidFill>
                <a:latin typeface="Arial"/>
                <a:ea typeface="Arial"/>
                <a:cs typeface="Arial"/>
                <a:sym typeface="Arial"/>
              </a:rPr>
              <a:t>SUGGESTED COUNTRIES</a:t>
            </a:r>
            <a:endParaRPr b="1" sz="2000">
              <a:solidFill>
                <a:schemeClr val="dk1"/>
              </a:solidFill>
              <a:latin typeface="Arial"/>
              <a:ea typeface="Arial"/>
              <a:cs typeface="Arial"/>
              <a:sym typeface="Arial"/>
            </a:endParaRPr>
          </a:p>
        </p:txBody>
      </p:sp>
      <p:sp>
        <p:nvSpPr>
          <p:cNvPr id="251" name="Google Shape;251;p6"/>
          <p:cNvSpPr txBox="1"/>
          <p:nvPr>
            <p:ph idx="1" type="subTitle"/>
          </p:nvPr>
        </p:nvSpPr>
        <p:spPr>
          <a:xfrm>
            <a:off x="2663917" y="2736893"/>
            <a:ext cx="1241890" cy="34850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cap="none">
                <a:solidFill>
                  <a:schemeClr val="dk1"/>
                </a:solidFill>
                <a:latin typeface="Arial"/>
                <a:ea typeface="Arial"/>
                <a:cs typeface="Arial"/>
                <a:sym typeface="Arial"/>
              </a:rPr>
              <a:t>Canada</a:t>
            </a:r>
            <a:endParaRPr b="1" sz="1200" cap="none">
              <a:solidFill>
                <a:schemeClr val="dk1"/>
              </a:solidFill>
              <a:latin typeface="Arial"/>
              <a:ea typeface="Arial"/>
              <a:cs typeface="Arial"/>
              <a:sym typeface="Arial"/>
            </a:endParaRPr>
          </a:p>
        </p:txBody>
      </p:sp>
      <p:sp>
        <p:nvSpPr>
          <p:cNvPr id="252" name="Google Shape;252;p6"/>
          <p:cNvSpPr txBox="1"/>
          <p:nvPr>
            <p:ph idx="6" type="subTitle"/>
          </p:nvPr>
        </p:nvSpPr>
        <p:spPr>
          <a:xfrm>
            <a:off x="2663917" y="1851100"/>
            <a:ext cx="1544688" cy="40425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cap="none">
                <a:solidFill>
                  <a:schemeClr val="dk1"/>
                </a:solidFill>
                <a:latin typeface="Arial"/>
                <a:ea typeface="Arial"/>
                <a:cs typeface="Arial"/>
                <a:sym typeface="Arial"/>
              </a:rPr>
              <a:t>Australia</a:t>
            </a:r>
            <a:endParaRPr b="1" sz="1200" cap="none">
              <a:solidFill>
                <a:schemeClr val="dk1"/>
              </a:solidFill>
              <a:latin typeface="Arial"/>
              <a:ea typeface="Arial"/>
              <a:cs typeface="Arial"/>
              <a:sym typeface="Arial"/>
            </a:endParaRPr>
          </a:p>
        </p:txBody>
      </p:sp>
      <p:sp>
        <p:nvSpPr>
          <p:cNvPr id="253" name="Google Shape;253;p6"/>
          <p:cNvSpPr txBox="1"/>
          <p:nvPr>
            <p:ph idx="7" type="subTitle"/>
          </p:nvPr>
        </p:nvSpPr>
        <p:spPr>
          <a:xfrm>
            <a:off x="6117734" y="1851099"/>
            <a:ext cx="1430795" cy="37460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a:solidFill>
                  <a:schemeClr val="dk1"/>
                </a:solidFill>
                <a:latin typeface="Arial"/>
                <a:ea typeface="Arial"/>
                <a:cs typeface="Arial"/>
                <a:sym typeface="Arial"/>
              </a:rPr>
              <a:t>Sri Lanka</a:t>
            </a:r>
            <a:endParaRPr b="1" sz="1200">
              <a:solidFill>
                <a:schemeClr val="dk1"/>
              </a:solidFill>
              <a:latin typeface="Arial"/>
              <a:ea typeface="Arial"/>
              <a:cs typeface="Arial"/>
              <a:sym typeface="Arial"/>
            </a:endParaRPr>
          </a:p>
        </p:txBody>
      </p:sp>
      <p:pic>
        <p:nvPicPr>
          <p:cNvPr id="254" name="Google Shape;254;p6"/>
          <p:cNvPicPr preferRelativeResize="0"/>
          <p:nvPr/>
        </p:nvPicPr>
        <p:blipFill rotWithShape="1">
          <a:blip r:embed="rId3">
            <a:alphaModFix/>
          </a:blip>
          <a:srcRect b="0" l="0" r="0" t="0"/>
          <a:stretch/>
        </p:blipFill>
        <p:spPr>
          <a:xfrm>
            <a:off x="4780865" y="2471198"/>
            <a:ext cx="1336870" cy="705600"/>
          </a:xfrm>
          <a:prstGeom prst="rect">
            <a:avLst/>
          </a:prstGeom>
          <a:noFill/>
          <a:ln>
            <a:noFill/>
          </a:ln>
        </p:spPr>
      </p:pic>
      <p:pic>
        <p:nvPicPr>
          <p:cNvPr id="255" name="Google Shape;255;p6"/>
          <p:cNvPicPr preferRelativeResize="0"/>
          <p:nvPr/>
        </p:nvPicPr>
        <p:blipFill rotWithShape="1">
          <a:blip r:embed="rId4">
            <a:alphaModFix/>
          </a:blip>
          <a:srcRect b="0" l="0" r="0" t="0"/>
          <a:stretch/>
        </p:blipFill>
        <p:spPr>
          <a:xfrm>
            <a:off x="1327047" y="2471198"/>
            <a:ext cx="1336870" cy="705600"/>
          </a:xfrm>
          <a:prstGeom prst="rect">
            <a:avLst/>
          </a:prstGeom>
          <a:noFill/>
          <a:ln>
            <a:noFill/>
          </a:ln>
        </p:spPr>
      </p:pic>
      <p:pic>
        <p:nvPicPr>
          <p:cNvPr id="256" name="Google Shape;256;p6"/>
          <p:cNvPicPr preferRelativeResize="0"/>
          <p:nvPr/>
        </p:nvPicPr>
        <p:blipFill rotWithShape="1">
          <a:blip r:embed="rId5">
            <a:alphaModFix/>
          </a:blip>
          <a:srcRect b="0" l="0" r="0" t="0"/>
          <a:stretch/>
        </p:blipFill>
        <p:spPr>
          <a:xfrm>
            <a:off x="1326540" y="1627845"/>
            <a:ext cx="1337377" cy="705600"/>
          </a:xfrm>
          <a:prstGeom prst="rect">
            <a:avLst/>
          </a:prstGeom>
          <a:noFill/>
          <a:ln>
            <a:noFill/>
          </a:ln>
        </p:spPr>
      </p:pic>
      <p:sp>
        <p:nvSpPr>
          <p:cNvPr id="257" name="Google Shape;257;p6"/>
          <p:cNvSpPr txBox="1"/>
          <p:nvPr/>
        </p:nvSpPr>
        <p:spPr>
          <a:xfrm>
            <a:off x="6117735" y="2712494"/>
            <a:ext cx="1649410" cy="37460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Bakbak One"/>
              <a:buNone/>
            </a:pPr>
            <a:r>
              <a:rPr b="1" i="0" lang="en-US" sz="1200" u="none" cap="none" strike="noStrike">
                <a:solidFill>
                  <a:schemeClr val="dk1"/>
                </a:solidFill>
                <a:latin typeface="Arial"/>
                <a:ea typeface="Arial"/>
                <a:cs typeface="Arial"/>
                <a:sym typeface="Arial"/>
              </a:rPr>
              <a:t>Singapore</a:t>
            </a:r>
            <a:endParaRPr b="0" i="0" sz="1400" u="none" cap="none" strike="noStrike">
              <a:solidFill>
                <a:srgbClr val="000000"/>
              </a:solidFill>
              <a:latin typeface="Arial"/>
              <a:ea typeface="Arial"/>
              <a:cs typeface="Arial"/>
              <a:sym typeface="Arial"/>
            </a:endParaRPr>
          </a:p>
        </p:txBody>
      </p:sp>
      <p:pic>
        <p:nvPicPr>
          <p:cNvPr descr="cdn.britannica.com/13/4413-004-3277D2EF/Flag-Sri-L..." id="258" name="Google Shape;258;p6"/>
          <p:cNvPicPr preferRelativeResize="0"/>
          <p:nvPr/>
        </p:nvPicPr>
        <p:blipFill rotWithShape="1">
          <a:blip r:embed="rId6">
            <a:alphaModFix/>
          </a:blip>
          <a:srcRect b="0" l="0" r="0" t="0"/>
          <a:stretch/>
        </p:blipFill>
        <p:spPr>
          <a:xfrm>
            <a:off x="4780865" y="1627845"/>
            <a:ext cx="1329732" cy="70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
          <p:cNvSpPr txBox="1"/>
          <p:nvPr>
            <p:ph idx="1" type="subTitle"/>
          </p:nvPr>
        </p:nvSpPr>
        <p:spPr>
          <a:xfrm>
            <a:off x="1287257" y="1138275"/>
            <a:ext cx="2020859"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800" cap="none">
                <a:solidFill>
                  <a:schemeClr val="dk1"/>
                </a:solidFill>
                <a:latin typeface="Arial"/>
                <a:ea typeface="Arial"/>
                <a:cs typeface="Arial"/>
                <a:sym typeface="Arial"/>
              </a:rPr>
              <a:t>Australia</a:t>
            </a:r>
            <a:endParaRPr/>
          </a:p>
        </p:txBody>
      </p:sp>
      <p:sp>
        <p:nvSpPr>
          <p:cNvPr id="264" name="Google Shape;264;p7"/>
          <p:cNvSpPr txBox="1"/>
          <p:nvPr>
            <p:ph idx="2" type="subTitle"/>
          </p:nvPr>
        </p:nvSpPr>
        <p:spPr>
          <a:xfrm>
            <a:off x="1473794" y="1460650"/>
            <a:ext cx="1480920" cy="106765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Armidale</a:t>
            </a:r>
            <a:endParaRPr sz="1200" cap="none">
              <a:latin typeface="Arial"/>
              <a:ea typeface="Arial"/>
              <a:cs typeface="Arial"/>
              <a:sym typeface="Arial"/>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Balingup</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Macedon</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Penola</a:t>
            </a:r>
            <a:endParaRPr sz="1200" cap="none">
              <a:latin typeface="Arial"/>
              <a:ea typeface="Arial"/>
              <a:cs typeface="Arial"/>
              <a:sym typeface="Arial"/>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Flaxton</a:t>
            </a:r>
            <a:endParaRPr sz="1200" cap="none">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Cabin"/>
              <a:ea typeface="Cabin"/>
              <a:cs typeface="Cabin"/>
              <a:sym typeface="Cabin"/>
            </a:endParaRPr>
          </a:p>
          <a:p>
            <a:pPr indent="-82550" lvl="0" marL="171450" rtl="0" algn="l">
              <a:lnSpc>
                <a:spcPct val="100000"/>
              </a:lnSpc>
              <a:spcBef>
                <a:spcPts val="0"/>
              </a:spcBef>
              <a:spcAft>
                <a:spcPts val="0"/>
              </a:spcAft>
              <a:buSzPts val="1400"/>
              <a:buFont typeface="Arial"/>
              <a:buNone/>
            </a:pPr>
            <a:r>
              <a:t/>
            </a:r>
            <a:endParaRPr>
              <a:latin typeface="Cabin"/>
              <a:ea typeface="Cabin"/>
              <a:cs typeface="Cabin"/>
              <a:sym typeface="Cabin"/>
            </a:endParaRPr>
          </a:p>
        </p:txBody>
      </p:sp>
      <p:sp>
        <p:nvSpPr>
          <p:cNvPr id="265" name="Google Shape;265;p7"/>
          <p:cNvSpPr txBox="1"/>
          <p:nvPr>
            <p:ph idx="3" type="subTitle"/>
          </p:nvPr>
        </p:nvSpPr>
        <p:spPr>
          <a:xfrm>
            <a:off x="1511816" y="2987875"/>
            <a:ext cx="1222853" cy="5073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Consort</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Yorkton</a:t>
            </a:r>
            <a:endParaRPr/>
          </a:p>
        </p:txBody>
      </p:sp>
      <p:sp>
        <p:nvSpPr>
          <p:cNvPr id="266" name="Google Shape;266;p7"/>
          <p:cNvSpPr txBox="1"/>
          <p:nvPr>
            <p:ph idx="4" type="subTitle"/>
          </p:nvPr>
        </p:nvSpPr>
        <p:spPr>
          <a:xfrm>
            <a:off x="3831539" y="1565029"/>
            <a:ext cx="1227621" cy="323501"/>
          </a:xfrm>
          <a:prstGeom prst="rect">
            <a:avLst/>
          </a:prstGeom>
          <a:noFill/>
          <a:ln>
            <a:noFill/>
          </a:ln>
        </p:spPr>
        <p:txBody>
          <a:bodyPr anchorCtr="0" anchor="t" bIns="91425" lIns="91425" spcFirstLastPara="1" rIns="91425" wrap="square" tIns="91425">
            <a:noAutofit/>
          </a:bodyPr>
          <a:lstStyle/>
          <a:p>
            <a:pPr indent="-171450" lvl="0" marL="323850" rtl="0" algn="l">
              <a:lnSpc>
                <a:spcPct val="100000"/>
              </a:lnSpc>
              <a:spcBef>
                <a:spcPts val="0"/>
              </a:spcBef>
              <a:spcAft>
                <a:spcPts val="0"/>
              </a:spcAft>
              <a:buSzPts val="1400"/>
              <a:buFont typeface="Arial"/>
              <a:buChar char="•"/>
            </a:pPr>
            <a:r>
              <a:rPr lang="en-US" sz="1200" cap="none">
                <a:latin typeface="Arial"/>
                <a:ea typeface="Arial"/>
                <a:cs typeface="Arial"/>
                <a:sym typeface="Arial"/>
              </a:rPr>
              <a:t>Singapore</a:t>
            </a:r>
            <a:endParaRPr/>
          </a:p>
        </p:txBody>
      </p:sp>
      <p:sp>
        <p:nvSpPr>
          <p:cNvPr id="267" name="Google Shape;267;p7"/>
          <p:cNvSpPr txBox="1"/>
          <p:nvPr>
            <p:ph type="title"/>
          </p:nvPr>
        </p:nvSpPr>
        <p:spPr>
          <a:xfrm>
            <a:off x="720000" y="445025"/>
            <a:ext cx="7704000" cy="441235"/>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CITIES IN SUGGESTED COUNTRIES</a:t>
            </a:r>
            <a:endParaRPr b="1" sz="2000">
              <a:latin typeface="Arial"/>
              <a:ea typeface="Arial"/>
              <a:cs typeface="Arial"/>
              <a:sym typeface="Arial"/>
            </a:endParaRPr>
          </a:p>
        </p:txBody>
      </p:sp>
      <p:sp>
        <p:nvSpPr>
          <p:cNvPr id="268" name="Google Shape;268;p7"/>
          <p:cNvSpPr txBox="1"/>
          <p:nvPr>
            <p:ph idx="5" type="subTitle"/>
          </p:nvPr>
        </p:nvSpPr>
        <p:spPr>
          <a:xfrm>
            <a:off x="1287257" y="2589950"/>
            <a:ext cx="1573395" cy="484800"/>
          </a:xfrm>
          <a:prstGeom prst="rect">
            <a:avLst/>
          </a:prstGeom>
          <a:noFill/>
          <a:ln>
            <a:noFill/>
          </a:ln>
        </p:spPr>
        <p:txBody>
          <a:bodyPr anchorCtr="0" anchor="b" bIns="91425" lIns="91425" spcFirstLastPara="1" rIns="91425" wrap="square" tIns="91425">
            <a:noAutofit/>
          </a:bodyPr>
          <a:lstStyle/>
          <a:p>
            <a:pPr indent="-171450" lvl="0" marL="171450" rtl="0" algn="l">
              <a:lnSpc>
                <a:spcPct val="100000"/>
              </a:lnSpc>
              <a:spcBef>
                <a:spcPts val="0"/>
              </a:spcBef>
              <a:spcAft>
                <a:spcPts val="0"/>
              </a:spcAft>
              <a:buSzPts val="2400"/>
              <a:buNone/>
            </a:pPr>
            <a:r>
              <a:rPr b="1" lang="en-US" sz="1800" cap="none">
                <a:solidFill>
                  <a:schemeClr val="dk1"/>
                </a:solidFill>
                <a:latin typeface="Arial"/>
                <a:ea typeface="Arial"/>
                <a:cs typeface="Arial"/>
                <a:sym typeface="Arial"/>
              </a:rPr>
              <a:t>Canada</a:t>
            </a:r>
            <a:endParaRPr/>
          </a:p>
        </p:txBody>
      </p:sp>
      <p:sp>
        <p:nvSpPr>
          <p:cNvPr id="269" name="Google Shape;269;p7"/>
          <p:cNvSpPr txBox="1"/>
          <p:nvPr>
            <p:ph idx="6" type="subTitle"/>
          </p:nvPr>
        </p:nvSpPr>
        <p:spPr>
          <a:xfrm>
            <a:off x="3746924" y="1138275"/>
            <a:ext cx="1799285" cy="484800"/>
          </a:xfrm>
          <a:prstGeom prst="rect">
            <a:avLst/>
          </a:prstGeom>
          <a:noFill/>
          <a:ln>
            <a:noFill/>
          </a:ln>
        </p:spPr>
        <p:txBody>
          <a:bodyPr anchorCtr="0" anchor="b" bIns="91425" lIns="91425" spcFirstLastPara="1" rIns="91425" wrap="square" tIns="91425">
            <a:noAutofit/>
          </a:bodyPr>
          <a:lstStyle/>
          <a:p>
            <a:pPr indent="-171450" lvl="0" marL="171450" rtl="0" algn="l">
              <a:lnSpc>
                <a:spcPct val="100000"/>
              </a:lnSpc>
              <a:spcBef>
                <a:spcPts val="0"/>
              </a:spcBef>
              <a:spcAft>
                <a:spcPts val="0"/>
              </a:spcAft>
              <a:buClr>
                <a:schemeClr val="accent1"/>
              </a:buClr>
              <a:buSzPts val="2400"/>
              <a:buFont typeface="Bakbak One"/>
              <a:buNone/>
            </a:pPr>
            <a:r>
              <a:rPr b="1" lang="en-US" sz="1800" cap="none">
                <a:solidFill>
                  <a:schemeClr val="dk1"/>
                </a:solidFill>
                <a:latin typeface="Arial"/>
                <a:ea typeface="Arial"/>
                <a:cs typeface="Arial"/>
                <a:sym typeface="Arial"/>
              </a:rPr>
              <a:t>Singapore</a:t>
            </a:r>
            <a:endParaRPr/>
          </a:p>
        </p:txBody>
      </p:sp>
      <p:sp>
        <p:nvSpPr>
          <p:cNvPr id="270" name="Google Shape;270;p7"/>
          <p:cNvSpPr txBox="1"/>
          <p:nvPr/>
        </p:nvSpPr>
        <p:spPr>
          <a:xfrm>
            <a:off x="3629669" y="2589950"/>
            <a:ext cx="1711110" cy="484800"/>
          </a:xfrm>
          <a:prstGeom prst="rect">
            <a:avLst/>
          </a:prstGeom>
          <a:noFill/>
          <a:ln>
            <a:noFill/>
          </a:ln>
        </p:spPr>
        <p:txBody>
          <a:bodyPr anchorCtr="0" anchor="b" bIns="91425" lIns="91425" spcFirstLastPara="1" rIns="91425" wrap="square" tIns="91425">
            <a:noAutofit/>
          </a:bodyPr>
          <a:lstStyle/>
          <a:p>
            <a:pPr indent="-304800" lvl="0" marL="457200" marR="0" rtl="0" algn="l">
              <a:lnSpc>
                <a:spcPct val="100000"/>
              </a:lnSpc>
              <a:spcBef>
                <a:spcPts val="0"/>
              </a:spcBef>
              <a:spcAft>
                <a:spcPts val="0"/>
              </a:spcAft>
              <a:buClr>
                <a:schemeClr val="accent1"/>
              </a:buClr>
              <a:buSzPts val="2400"/>
              <a:buFont typeface="Bakbak One"/>
              <a:buNone/>
            </a:pPr>
            <a:r>
              <a:rPr b="1" i="0" lang="en-US" sz="1800" u="none" cap="none" strike="noStrike">
                <a:solidFill>
                  <a:schemeClr val="dk1"/>
                </a:solidFill>
                <a:latin typeface="Arial"/>
                <a:ea typeface="Arial"/>
                <a:cs typeface="Arial"/>
                <a:sym typeface="Arial"/>
              </a:rPr>
              <a:t>Sri</a:t>
            </a:r>
            <a:r>
              <a:rPr b="0" i="0" lang="en-US" sz="2400" u="none" cap="none" strike="noStrike">
                <a:solidFill>
                  <a:schemeClr val="accent1"/>
                </a:solidFill>
                <a:latin typeface="Bakbak One"/>
                <a:ea typeface="Bakbak One"/>
                <a:cs typeface="Bakbak One"/>
                <a:sym typeface="Bakbak One"/>
              </a:rPr>
              <a:t> </a:t>
            </a:r>
            <a:r>
              <a:rPr b="1" i="0" lang="en-US" sz="1800" u="none" cap="none" strike="noStrike">
                <a:solidFill>
                  <a:schemeClr val="dk1"/>
                </a:solidFill>
                <a:latin typeface="Arial"/>
                <a:ea typeface="Arial"/>
                <a:cs typeface="Arial"/>
                <a:sym typeface="Arial"/>
              </a:rPr>
              <a:t>Lanka</a:t>
            </a:r>
            <a:endParaRPr b="0" i="0" sz="1400" u="none" cap="none" strike="noStrike">
              <a:solidFill>
                <a:srgbClr val="000000"/>
              </a:solidFill>
              <a:latin typeface="Arial"/>
              <a:ea typeface="Arial"/>
              <a:cs typeface="Arial"/>
              <a:sym typeface="Arial"/>
            </a:endParaRPr>
          </a:p>
        </p:txBody>
      </p:sp>
      <p:sp>
        <p:nvSpPr>
          <p:cNvPr id="271" name="Google Shape;271;p7"/>
          <p:cNvSpPr txBox="1"/>
          <p:nvPr/>
        </p:nvSpPr>
        <p:spPr>
          <a:xfrm>
            <a:off x="3859858" y="2987875"/>
            <a:ext cx="1480921" cy="323501"/>
          </a:xfrm>
          <a:prstGeom prst="rect">
            <a:avLst/>
          </a:prstGeom>
          <a:noFill/>
          <a:ln>
            <a:noFill/>
          </a:ln>
        </p:spPr>
        <p:txBody>
          <a:bodyPr anchorCtr="0" anchor="t" bIns="91425" lIns="91425" spcFirstLastPara="1" rIns="91425" wrap="square" tIns="91425">
            <a:noAutofit/>
          </a:bodyPr>
          <a:lstStyle/>
          <a:p>
            <a:pPr indent="-171450" lvl="0" marL="323850" marR="0" rtl="0" algn="l">
              <a:lnSpc>
                <a:spcPct val="100000"/>
              </a:lnSpc>
              <a:spcBef>
                <a:spcPts val="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Colombo</a:t>
            </a:r>
            <a:endParaRPr b="0" i="0" sz="1200" u="none" cap="none" strike="noStrike">
              <a:solidFill>
                <a:schemeClr val="dk1"/>
              </a:solidFill>
              <a:latin typeface="Arial"/>
              <a:ea typeface="Arial"/>
              <a:cs typeface="Arial"/>
              <a:sym typeface="Arial"/>
            </a:endParaRPr>
          </a:p>
        </p:txBody>
      </p:sp>
      <p:cxnSp>
        <p:nvCxnSpPr>
          <p:cNvPr id="272" name="Google Shape;272;p7"/>
          <p:cNvCxnSpPr/>
          <p:nvPr/>
        </p:nvCxnSpPr>
        <p:spPr>
          <a:xfrm>
            <a:off x="5760720" y="1280160"/>
            <a:ext cx="0" cy="2688336"/>
          </a:xfrm>
          <a:prstGeom prst="straightConnector1">
            <a:avLst/>
          </a:prstGeom>
          <a:noFill/>
          <a:ln cap="flat" cmpd="sng" w="9525">
            <a:solidFill>
              <a:schemeClr val="dk1"/>
            </a:solidFill>
            <a:prstDash val="solid"/>
            <a:round/>
            <a:headEnd len="sm" w="sm" type="none"/>
            <a:tailEnd len="sm" w="sm" type="none"/>
          </a:ln>
        </p:spPr>
      </p:cxnSp>
      <p:sp>
        <p:nvSpPr>
          <p:cNvPr id="273" name="Google Shape;273;p7"/>
          <p:cNvSpPr txBox="1"/>
          <p:nvPr/>
        </p:nvSpPr>
        <p:spPr>
          <a:xfrm>
            <a:off x="5760720" y="1446374"/>
            <a:ext cx="2285997" cy="86800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cities with the lowest ratings are the most suitable for the opening of new restaurants.</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type="title"/>
          </p:nvPr>
        </p:nvSpPr>
        <p:spPr>
          <a:xfrm>
            <a:off x="726172" y="258290"/>
            <a:ext cx="6747600" cy="47533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solidFill>
                  <a:schemeClr val="dk1"/>
                </a:solidFill>
                <a:latin typeface="Arial"/>
                <a:ea typeface="Arial"/>
                <a:cs typeface="Arial"/>
                <a:sym typeface="Arial"/>
              </a:rPr>
              <a:t>IMPROVE PERFORMANCE IN LOW-RATING AREAS</a:t>
            </a:r>
            <a:endParaRPr b="1" sz="2000">
              <a:solidFill>
                <a:schemeClr val="dk1"/>
              </a:solidFill>
              <a:latin typeface="Arial"/>
              <a:ea typeface="Arial"/>
              <a:cs typeface="Arial"/>
              <a:sym typeface="Arial"/>
            </a:endParaRPr>
          </a:p>
        </p:txBody>
      </p:sp>
      <p:pic>
        <p:nvPicPr>
          <p:cNvPr id="279" name="Google Shape;279;p8"/>
          <p:cNvPicPr preferRelativeResize="0"/>
          <p:nvPr/>
        </p:nvPicPr>
        <p:blipFill rotWithShape="1">
          <a:blip r:embed="rId3">
            <a:alphaModFix/>
          </a:blip>
          <a:srcRect b="0" l="0" r="0" t="0"/>
          <a:stretch/>
        </p:blipFill>
        <p:spPr>
          <a:xfrm>
            <a:off x="5845854" y="2875630"/>
            <a:ext cx="3732019" cy="2925476"/>
          </a:xfrm>
          <a:prstGeom prst="rect">
            <a:avLst/>
          </a:prstGeom>
          <a:noFill/>
          <a:ln>
            <a:noFill/>
          </a:ln>
        </p:spPr>
      </p:pic>
      <p:sp>
        <p:nvSpPr>
          <p:cNvPr id="280" name="Google Shape;280;p8"/>
          <p:cNvSpPr txBox="1"/>
          <p:nvPr/>
        </p:nvSpPr>
        <p:spPr>
          <a:xfrm>
            <a:off x="883827" y="895482"/>
            <a:ext cx="7118750" cy="3514398"/>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100"/>
              </a:spcBef>
              <a:spcAft>
                <a:spcPts val="0"/>
              </a:spcAft>
              <a:buClr>
                <a:schemeClr val="dk1"/>
              </a:buClr>
              <a:buSzPts val="1200"/>
              <a:buFont typeface="Cabin"/>
              <a:buNone/>
            </a:pPr>
            <a:r>
              <a:rPr b="1" i="0" lang="en-US" sz="1400" u="sng" cap="none" strike="noStrike">
                <a:solidFill>
                  <a:schemeClr val="dk1"/>
                </a:solidFill>
                <a:latin typeface="Arial"/>
                <a:ea typeface="Arial"/>
                <a:cs typeface="Arial"/>
                <a:sym typeface="Arial"/>
              </a:rPr>
              <a:t>Recommendation:</a:t>
            </a:r>
            <a:endParaRPr b="1" i="0" sz="1400" u="sng" cap="none" strike="noStrike">
              <a:solidFill>
                <a:schemeClr val="dk1"/>
              </a:solidFill>
              <a:latin typeface="Arial"/>
              <a:ea typeface="Arial"/>
              <a:cs typeface="Arial"/>
              <a:sym typeface="Arial"/>
            </a:endParaRPr>
          </a:p>
          <a:p>
            <a:pPr indent="-171450" lvl="0" marL="171450" marR="5080" rtl="0" algn="just">
              <a:lnSpc>
                <a:spcPct val="100000"/>
              </a:lnSpc>
              <a:spcBef>
                <a:spcPts val="60"/>
              </a:spcBef>
              <a:spcAft>
                <a:spcPts val="0"/>
              </a:spcAft>
              <a:buClr>
                <a:schemeClr val="dk1"/>
              </a:buClr>
              <a:buSzPts val="1200"/>
              <a:buFont typeface="Cabin"/>
              <a:buChar char="●"/>
            </a:pPr>
            <a:r>
              <a:rPr b="0" i="0" lang="en-US" sz="1200" u="none" cap="none" strike="noStrike">
                <a:solidFill>
                  <a:schemeClr val="dk1"/>
                </a:solidFill>
                <a:latin typeface="Arial"/>
                <a:ea typeface="Arial"/>
                <a:cs typeface="Arial"/>
                <a:sym typeface="Arial"/>
              </a:rPr>
              <a:t>Identify and address the issues in regions with lower average ratings.</a:t>
            </a:r>
            <a:endParaRPr b="0" i="0" sz="1200" u="none" cap="none" strike="noStrike">
              <a:solidFill>
                <a:schemeClr val="dk1"/>
              </a:solidFill>
              <a:latin typeface="Arial"/>
              <a:ea typeface="Arial"/>
              <a:cs typeface="Arial"/>
              <a:sym typeface="Arial"/>
            </a:endParaRPr>
          </a:p>
          <a:p>
            <a:pPr indent="-228600" lvl="0" marL="457200" marR="0" rtl="0" algn="just">
              <a:lnSpc>
                <a:spcPct val="100000"/>
              </a:lnSpc>
              <a:spcBef>
                <a:spcPts val="20"/>
              </a:spcBef>
              <a:spcAft>
                <a:spcPts val="0"/>
              </a:spcAft>
              <a:buClr>
                <a:schemeClr val="dk1"/>
              </a:buClr>
              <a:buSzPts val="1200"/>
              <a:buFont typeface="Cabin"/>
              <a:buNone/>
            </a:pPr>
            <a:r>
              <a:t/>
            </a:r>
            <a:endParaRPr b="0" i="0" sz="1200" u="none" cap="none" strike="noStrike">
              <a:solidFill>
                <a:schemeClr val="dk1"/>
              </a:solidFill>
              <a:latin typeface="Arial"/>
              <a:ea typeface="Arial"/>
              <a:cs typeface="Arial"/>
              <a:sym typeface="Arial"/>
            </a:endParaRPr>
          </a:p>
          <a:p>
            <a:pPr indent="-266065" lvl="0" marL="278130" marR="0" rtl="0" algn="just">
              <a:lnSpc>
                <a:spcPct val="100000"/>
              </a:lnSpc>
              <a:spcBef>
                <a:spcPts val="0"/>
              </a:spcBef>
              <a:spcAft>
                <a:spcPts val="0"/>
              </a:spcAft>
              <a:buClr>
                <a:schemeClr val="dk1"/>
              </a:buClr>
              <a:buSzPts val="1200"/>
              <a:buFont typeface="Cabin"/>
              <a:buAutoNum type="arabicPeriod"/>
            </a:pPr>
            <a:r>
              <a:rPr b="1" i="0" lang="en-US" sz="1200" u="none" cap="none" strike="noStrike">
                <a:solidFill>
                  <a:schemeClr val="dk1"/>
                </a:solidFill>
                <a:latin typeface="Arial"/>
                <a:ea typeface="Arial"/>
                <a:cs typeface="Arial"/>
                <a:sym typeface="Arial"/>
              </a:rPr>
              <a:t>Data-Driven Reason:</a:t>
            </a:r>
            <a:endParaRPr b="0" i="0" sz="1200" u="none" cap="none" strike="noStrike">
              <a:solidFill>
                <a:schemeClr val="dk1"/>
              </a:solidFill>
              <a:latin typeface="Arial"/>
              <a:ea typeface="Arial"/>
              <a:cs typeface="Arial"/>
              <a:sym typeface="Arial"/>
            </a:endParaRPr>
          </a:p>
          <a:p>
            <a:pPr indent="-342900" lvl="0" marL="698500" marR="5080" rtl="0" algn="just">
              <a:lnSpc>
                <a:spcPct val="150000"/>
              </a:lnSpc>
              <a:spcBef>
                <a:spcPts val="85"/>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Analysis of low-rated restaurants can reveal common pitfalls  such as poor service, food quality, or ambience, which need  to be rectiﬁed</a:t>
            </a:r>
            <a:endParaRPr b="0" i="0" sz="1200" u="none" cap="none" strike="noStrike">
              <a:solidFill>
                <a:schemeClr val="dk1"/>
              </a:solidFill>
              <a:latin typeface="Arial"/>
              <a:ea typeface="Arial"/>
              <a:cs typeface="Arial"/>
              <a:sym typeface="Arial"/>
            </a:endParaRPr>
          </a:p>
          <a:p>
            <a:pPr indent="-318135" lvl="0" marL="330200" marR="0" rtl="0" algn="just">
              <a:lnSpc>
                <a:spcPct val="150000"/>
              </a:lnSpc>
              <a:spcBef>
                <a:spcPts val="0"/>
              </a:spcBef>
              <a:spcAft>
                <a:spcPts val="0"/>
              </a:spcAft>
              <a:buClr>
                <a:schemeClr val="dk1"/>
              </a:buClr>
              <a:buSzPts val="1200"/>
              <a:buFont typeface="Cabin"/>
              <a:buAutoNum type="arabicPeriod" startAt="2"/>
            </a:pPr>
            <a:r>
              <a:rPr b="1" i="0" lang="en-US" sz="1200" u="none" cap="none" strike="noStrike">
                <a:solidFill>
                  <a:schemeClr val="dk1"/>
                </a:solidFill>
                <a:latin typeface="Arial"/>
                <a:ea typeface="Arial"/>
                <a:cs typeface="Arial"/>
                <a:sym typeface="Arial"/>
              </a:rPr>
              <a:t>Expected</a:t>
            </a:r>
            <a:r>
              <a:rPr b="1" i="0" lang="en-US" sz="1200" u="none" cap="none" strike="noStrike">
                <a:solidFill>
                  <a:srgbClr val="F20000"/>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Impact:</a:t>
            </a:r>
            <a:endParaRPr b="0" i="0" sz="1200" u="none" cap="none" strike="noStrike">
              <a:solidFill>
                <a:schemeClr val="dk1"/>
              </a:solidFill>
              <a:latin typeface="Arial"/>
              <a:ea typeface="Arial"/>
              <a:cs typeface="Arial"/>
              <a:sym typeface="Arial"/>
            </a:endParaRPr>
          </a:p>
          <a:p>
            <a:pPr indent="-342900" lvl="0" marL="697865" marR="5080" rtl="0" algn="just">
              <a:lnSpc>
                <a:spcPct val="150000"/>
              </a:lnSpc>
              <a:spcBef>
                <a:spcPts val="75"/>
              </a:spcBef>
              <a:spcAft>
                <a:spcPts val="0"/>
              </a:spcAft>
              <a:buClr>
                <a:schemeClr val="dk1"/>
              </a:buClr>
              <a:buSzPts val="1200"/>
              <a:buFont typeface="Arial"/>
              <a:buChar char="•"/>
            </a:pPr>
            <a:r>
              <a:rPr b="1" i="0" lang="en-US" sz="1200" u="sng" cap="none" strike="noStrike">
                <a:solidFill>
                  <a:schemeClr val="dk1"/>
                </a:solidFill>
                <a:latin typeface="Arial"/>
                <a:ea typeface="Arial"/>
                <a:cs typeface="Arial"/>
                <a:sym typeface="Arial"/>
              </a:rPr>
              <a:t>Enhanced Customer Satisfaction:</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By addressing these issues, Zomato can improve overall customer experience,  leading to better rating reviews.  </a:t>
            </a:r>
            <a:endParaRPr b="0" i="0" sz="1400" u="none" cap="none" strike="noStrike">
              <a:solidFill>
                <a:srgbClr val="000000"/>
              </a:solidFill>
              <a:latin typeface="Arial"/>
              <a:ea typeface="Arial"/>
              <a:cs typeface="Arial"/>
              <a:sym typeface="Arial"/>
            </a:endParaRPr>
          </a:p>
          <a:p>
            <a:pPr indent="-342900" lvl="0" marL="697865" marR="5080" rtl="0" algn="just">
              <a:lnSpc>
                <a:spcPct val="150000"/>
              </a:lnSpc>
              <a:spcBef>
                <a:spcPts val="75"/>
              </a:spcBef>
              <a:spcAft>
                <a:spcPts val="0"/>
              </a:spcAft>
              <a:buClr>
                <a:schemeClr val="dk1"/>
              </a:buClr>
              <a:buSzPts val="1200"/>
              <a:buFont typeface="Arial"/>
              <a:buChar char="•"/>
            </a:pPr>
            <a:r>
              <a:rPr b="1" i="0" lang="en-US" sz="1200" u="sng" cap="none" strike="noStrike">
                <a:solidFill>
                  <a:schemeClr val="dk1"/>
                </a:solidFill>
                <a:latin typeface="Arial"/>
                <a:ea typeface="Arial"/>
                <a:cs typeface="Arial"/>
                <a:sym typeface="Arial"/>
              </a:rPr>
              <a:t>Strengthened Market Position:</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Elevating performance in low-rated areas can reduce the risk of losing customers to competitors and improve Zomato's reputation in these regions.</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9"/>
          <p:cNvSpPr txBox="1"/>
          <p:nvPr>
            <p:ph idx="1" type="subTitle"/>
          </p:nvPr>
        </p:nvSpPr>
        <p:spPr>
          <a:xfrm>
            <a:off x="404689" y="1250584"/>
            <a:ext cx="4420036" cy="39029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400" u="sng" cap="none">
                <a:solidFill>
                  <a:schemeClr val="dk1"/>
                </a:solidFill>
                <a:latin typeface="Arial"/>
                <a:ea typeface="Arial"/>
                <a:cs typeface="Arial"/>
                <a:sym typeface="Arial"/>
              </a:rPr>
              <a:t>Less Number Of Restaurants Opened</a:t>
            </a:r>
            <a:endParaRPr/>
          </a:p>
        </p:txBody>
      </p:sp>
      <p:sp>
        <p:nvSpPr>
          <p:cNvPr id="286" name="Google Shape;286;p9"/>
          <p:cNvSpPr txBox="1"/>
          <p:nvPr>
            <p:ph type="title"/>
          </p:nvPr>
        </p:nvSpPr>
        <p:spPr>
          <a:xfrm>
            <a:off x="467205" y="220306"/>
            <a:ext cx="8209588" cy="723661"/>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latin typeface="Arial"/>
                <a:ea typeface="Arial"/>
                <a:cs typeface="Arial"/>
                <a:sym typeface="Arial"/>
              </a:rPr>
              <a:t>LESSER COMPETITION &amp; RATINGS IN THE SUGGESTED COUNTRIES </a:t>
            </a:r>
            <a:endParaRPr b="1" sz="2000">
              <a:latin typeface="Arial"/>
              <a:ea typeface="Arial"/>
              <a:cs typeface="Arial"/>
              <a:sym typeface="Arial"/>
            </a:endParaRPr>
          </a:p>
        </p:txBody>
      </p:sp>
      <p:sp>
        <p:nvSpPr>
          <p:cNvPr id="287" name="Google Shape;287;p9"/>
          <p:cNvSpPr txBox="1"/>
          <p:nvPr/>
        </p:nvSpPr>
        <p:spPr>
          <a:xfrm>
            <a:off x="467885" y="3200340"/>
            <a:ext cx="4462108" cy="1738285"/>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The average restaurant rating in the suggested countries ranged between </a:t>
            </a:r>
            <a:r>
              <a:rPr b="1" i="0" lang="en-US" sz="1200" u="none" cap="none" strike="noStrike">
                <a:solidFill>
                  <a:schemeClr val="dk1"/>
                </a:solidFill>
                <a:latin typeface="Arial"/>
                <a:ea typeface="Arial"/>
                <a:cs typeface="Arial"/>
                <a:sym typeface="Arial"/>
              </a:rPr>
              <a:t>3.5 to 4.5</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This range suggested that the restaurants had moderate to moderately unfavourable ratings.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Overall the ratings indicate a mixed experience with quality that varies from satisfactory to slightly below expectations.</a:t>
            </a:r>
            <a:endParaRPr b="0" i="0" sz="1400" u="none" cap="none" strike="noStrike">
              <a:solidFill>
                <a:srgbClr val="000000"/>
              </a:solidFill>
              <a:latin typeface="Arial"/>
              <a:ea typeface="Arial"/>
              <a:cs typeface="Arial"/>
              <a:sym typeface="Arial"/>
            </a:endParaRPr>
          </a:p>
        </p:txBody>
      </p:sp>
      <p:sp>
        <p:nvSpPr>
          <p:cNvPr id="288" name="Google Shape;288;p9"/>
          <p:cNvSpPr txBox="1"/>
          <p:nvPr/>
        </p:nvSpPr>
        <p:spPr>
          <a:xfrm>
            <a:off x="404689" y="2932745"/>
            <a:ext cx="4316127" cy="303046"/>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Bakbak One"/>
              <a:buNone/>
            </a:pPr>
            <a:r>
              <a:rPr b="1" i="0" lang="en-US" sz="1400" u="sng" cap="none" strike="noStrike">
                <a:solidFill>
                  <a:schemeClr val="dk1"/>
                </a:solidFill>
                <a:latin typeface="Times New Roman"/>
                <a:ea typeface="Times New Roman"/>
                <a:cs typeface="Times New Roman"/>
                <a:sym typeface="Times New Roman"/>
              </a:rPr>
              <a:t>Average Rating in the countries</a:t>
            </a:r>
            <a:endParaRPr b="0" i="0" sz="1400" u="none" cap="none" strike="noStrike">
              <a:solidFill>
                <a:srgbClr val="000000"/>
              </a:solidFill>
              <a:latin typeface="Arial"/>
              <a:ea typeface="Arial"/>
              <a:cs typeface="Arial"/>
              <a:sym typeface="Arial"/>
            </a:endParaRPr>
          </a:p>
        </p:txBody>
      </p:sp>
      <p:sp>
        <p:nvSpPr>
          <p:cNvPr id="289" name="Google Shape;289;p9"/>
          <p:cNvSpPr txBox="1"/>
          <p:nvPr/>
        </p:nvSpPr>
        <p:spPr>
          <a:xfrm>
            <a:off x="467205" y="1589898"/>
            <a:ext cx="4462788" cy="1494370"/>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Countries with fewer restaurants face less competition compared to those with a higher number of restaurants.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Analysis shows that Australia, Canada, Sri Lanka and Singapore have relatively fewer restaurants.</a:t>
            </a:r>
            <a:endParaRPr b="0" i="0" sz="1200" u="none" cap="none" strike="noStrike">
              <a:solidFill>
                <a:schemeClr val="dk1"/>
              </a:solidFill>
              <a:latin typeface="Arial"/>
              <a:ea typeface="Arial"/>
              <a:cs typeface="Arial"/>
              <a:sym typeface="Arial"/>
            </a:endParaRPr>
          </a:p>
        </p:txBody>
      </p:sp>
      <p:pic>
        <p:nvPicPr>
          <p:cNvPr id="290" name="Google Shape;290;p9"/>
          <p:cNvPicPr preferRelativeResize="0"/>
          <p:nvPr/>
        </p:nvPicPr>
        <p:blipFill rotWithShape="1">
          <a:blip r:embed="rId3">
            <a:alphaModFix/>
          </a:blip>
          <a:srcRect b="18100" l="25448" r="34757" t="37779"/>
          <a:stretch/>
        </p:blipFill>
        <p:spPr>
          <a:xfrm>
            <a:off x="5284602" y="1568460"/>
            <a:ext cx="3638682" cy="226938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AADARSH</dc:creator>
</cp:coreProperties>
</file>